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1" r:id="rId35"/>
    <p:sldId id="289" r:id="rId36"/>
    <p:sldId id="290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298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9" r:id="rId64"/>
    <p:sldId id="318" r:id="rId65"/>
    <p:sldId id="320" r:id="rId66"/>
    <p:sldId id="321" r:id="rId67"/>
    <p:sldId id="322" r:id="rId68"/>
    <p:sldId id="323" r:id="rId69"/>
    <p:sldId id="324" r:id="rId70"/>
    <p:sldId id="326" r:id="rId71"/>
    <p:sldId id="327" r:id="rId72"/>
    <p:sldId id="325" r:id="rId73"/>
    <p:sldId id="328" r:id="rId74"/>
    <p:sldId id="330" r:id="rId75"/>
    <p:sldId id="329" r:id="rId76"/>
    <p:sldId id="331" r:id="rId77"/>
    <p:sldId id="332" r:id="rId78"/>
    <p:sldId id="333" r:id="rId79"/>
    <p:sldId id="334" r:id="rId80"/>
    <p:sldId id="336" r:id="rId81"/>
    <p:sldId id="337" r:id="rId82"/>
    <p:sldId id="335" r:id="rId83"/>
    <p:sldId id="338" r:id="rId84"/>
    <p:sldId id="339" r:id="rId8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9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9.wmf"/><Relationship Id="rId1" Type="http://schemas.openxmlformats.org/officeDocument/2006/relationships/image" Target="../media/image98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8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9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0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1.wmf"/></Relationships>
</file>

<file path=ppt/drawings/_rels/vmlDrawing4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3.wmf"/><Relationship Id="rId1" Type="http://schemas.openxmlformats.org/officeDocument/2006/relationships/image" Target="../media/image112.wmf"/></Relationships>
</file>

<file path=ppt/drawings/_rels/vmlDrawing4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5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5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3.wmf"/><Relationship Id="rId1" Type="http://schemas.openxmlformats.org/officeDocument/2006/relationships/image" Target="../media/image122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4" Type="http://schemas.openxmlformats.org/officeDocument/2006/relationships/image" Target="../media/image127.w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8.w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0.wmf"/></Relationships>
</file>

<file path=ppt/drawings/_rels/vmlDrawing5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2.wmf"/><Relationship Id="rId1" Type="http://schemas.openxmlformats.org/officeDocument/2006/relationships/image" Target="../media/image131.w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3.wmf"/></Relationships>
</file>

<file path=ppt/drawings/_rels/vmlDrawing5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5.wmf"/><Relationship Id="rId1" Type="http://schemas.openxmlformats.org/officeDocument/2006/relationships/image" Target="../media/image134.wmf"/></Relationships>
</file>

<file path=ppt/drawings/_rels/vmlDrawing5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9.wmf"/><Relationship Id="rId1" Type="http://schemas.openxmlformats.org/officeDocument/2006/relationships/image" Target="../media/image134.wmf"/></Relationships>
</file>

<file path=ppt/drawings/_rels/vmlDrawing6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0.wmf"/></Relationships>
</file>

<file path=ppt/drawings/_rels/vmlDrawing6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2.wmf"/><Relationship Id="rId1" Type="http://schemas.openxmlformats.org/officeDocument/2006/relationships/image" Target="../media/image141.wmf"/></Relationships>
</file>

<file path=ppt/drawings/_rels/vmlDrawing6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3.wmf"/></Relationships>
</file>

<file path=ppt/drawings/_rels/vmlDrawing6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4.wmf"/></Relationships>
</file>

<file path=ppt/drawings/_rels/vmlDrawing6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6.wmf"/></Relationships>
</file>

<file path=ppt/drawings/_rels/vmlDrawing6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7.wmf"/></Relationships>
</file>

<file path=ppt/drawings/_rels/vmlDrawing6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9.wmf"/><Relationship Id="rId1" Type="http://schemas.openxmlformats.org/officeDocument/2006/relationships/image" Target="../media/image148.wmf"/></Relationships>
</file>

<file path=ppt/drawings/_rels/vmlDrawing6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1.wmf"/><Relationship Id="rId1" Type="http://schemas.openxmlformats.org/officeDocument/2006/relationships/image" Target="../media/image150.wmf"/></Relationships>
</file>

<file path=ppt/drawings/_rels/vmlDrawing6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wmf"/><Relationship Id="rId2" Type="http://schemas.openxmlformats.org/officeDocument/2006/relationships/image" Target="../media/image153.wmf"/><Relationship Id="rId1" Type="http://schemas.openxmlformats.org/officeDocument/2006/relationships/image" Target="../media/image15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1663-2454-4621-ADD7-8E4983C4B110}" type="datetimeFigureOut">
              <a:rPr lang="pt-BR" smtClean="0"/>
              <a:pPr/>
              <a:t>12/03/2018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5AA02-E8C5-4765-9A6B-2CE5C488C7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38833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5AA02-E8C5-4765-9A6B-2CE5C488C7D9}" type="slidenum">
              <a:rPr lang="pt-BR" smtClean="0"/>
              <a:pPr/>
              <a:t>68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FF0000"/>
                </a:solidFill>
                <a:latin typeface="Times New Roman" pitchFamily="18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2B-CA32-4098-A4B6-19825664A890}" type="datetime1">
              <a:rPr lang="pt-BR" smtClean="0"/>
              <a:pPr/>
              <a:t>12/03/2018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E8D0-F0B0-4D7F-9712-F16504265978}" type="datetime1">
              <a:rPr lang="pt-BR" smtClean="0"/>
              <a:pPr/>
              <a:t>12/03/2018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F014-278D-4347-A5B8-39A99F77B3B2}" type="datetime1">
              <a:rPr lang="pt-BR" smtClean="0"/>
              <a:pPr/>
              <a:t>12/03/2018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 sz="2800">
                <a:latin typeface="Times New Roman" pitchFamily="18" charset="0"/>
                <a:cs typeface="Times New Roman" pitchFamily="18" charset="0"/>
              </a:defRPr>
            </a:lvl1pPr>
            <a:lvl2pPr algn="just">
              <a:defRPr sz="2400">
                <a:latin typeface="Times New Roman" pitchFamily="18" charset="0"/>
                <a:cs typeface="Times New Roman" pitchFamily="18" charset="0"/>
              </a:defRPr>
            </a:lvl2pPr>
            <a:lvl3pPr algn="just">
              <a:defRPr sz="2000">
                <a:latin typeface="Times New Roman" pitchFamily="18" charset="0"/>
                <a:cs typeface="Times New Roman" pitchFamily="18" charset="0"/>
              </a:defRPr>
            </a:lvl3pPr>
            <a:lvl4pPr algn="just">
              <a:defRPr>
                <a:latin typeface="Times New Roman" pitchFamily="18" charset="0"/>
                <a:cs typeface="Times New Roman" pitchFamily="18" charset="0"/>
              </a:defRPr>
            </a:lvl4pPr>
            <a:lvl5pPr algn="just"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1D3F-BA27-4C01-95F5-805F247A62DA}" type="datetime1">
              <a:rPr lang="pt-BR" smtClean="0"/>
              <a:pPr/>
              <a:t>12/03/2018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04EB-7FBB-414C-82E3-94D38E89B9DD}" type="datetime1">
              <a:rPr lang="pt-BR" smtClean="0"/>
              <a:pPr/>
              <a:t>12/03/2018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0EBC-5708-4E23-AA25-296F4A8E521F}" type="datetime1">
              <a:rPr lang="pt-BR" smtClean="0"/>
              <a:pPr/>
              <a:t>12/03/2018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5309-B442-4C38-B778-7F58721EFA31}" type="datetime1">
              <a:rPr lang="pt-BR" smtClean="0"/>
              <a:pPr/>
              <a:t>12/03/2018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2114-4B98-4E21-9E0F-E188AD23C306}" type="datetime1">
              <a:rPr lang="pt-BR" smtClean="0"/>
              <a:pPr/>
              <a:t>12/03/2018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5D8E-599E-4241-BE18-C29C8F8A314F}" type="datetime1">
              <a:rPr lang="pt-BR" smtClean="0"/>
              <a:pPr/>
              <a:t>12/03/2018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B423-BDBA-402F-BAAA-97EBC0957394}" type="datetime1">
              <a:rPr lang="pt-BR" smtClean="0"/>
              <a:pPr/>
              <a:t>12/03/2018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57BC-270C-4CD2-AA94-17FFA26503E6}" type="datetime1">
              <a:rPr lang="pt-BR" smtClean="0"/>
              <a:pPr/>
              <a:t>12/03/2018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8653-16F1-4028-9E09-910D15FCC2A9}" type="datetime1">
              <a:rPr lang="pt-BR" smtClean="0"/>
              <a:pPr/>
              <a:t>12/03/2018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000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5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6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69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7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74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85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oleObject93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oleObject95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4" Type="http://schemas.openxmlformats.org/officeDocument/2006/relationships/oleObject" Target="../embeddings/oleObject107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4" Type="http://schemas.openxmlformats.org/officeDocument/2006/relationships/oleObject" Target="../embeddings/oleObject10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Relationship Id="rId5" Type="http://schemas.openxmlformats.org/officeDocument/2006/relationships/oleObject" Target="../embeddings/oleObject112.bin"/><Relationship Id="rId4" Type="http://schemas.openxmlformats.org/officeDocument/2006/relationships/oleObject" Target="../embeddings/oleObject111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1.vml"/><Relationship Id="rId4" Type="http://schemas.openxmlformats.org/officeDocument/2006/relationships/oleObject" Target="../embeddings/oleObject114.bin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2.vml"/><Relationship Id="rId4" Type="http://schemas.openxmlformats.org/officeDocument/2006/relationships/oleObject" Target="../embeddings/oleObject116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120.bin"/><Relationship Id="rId5" Type="http://schemas.openxmlformats.org/officeDocument/2006/relationships/oleObject" Target="../embeddings/oleObject119.bin"/><Relationship Id="rId4" Type="http://schemas.openxmlformats.org/officeDocument/2006/relationships/oleObject" Target="../embeddings/oleObject118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4.v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5.v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6.vml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7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1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8.vml"/><Relationship Id="rId4" Type="http://schemas.openxmlformats.org/officeDocument/2006/relationships/oleObject" Target="../embeddings/oleObject127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9.vml"/><Relationship Id="rId5" Type="http://schemas.openxmlformats.org/officeDocument/2006/relationships/oleObject" Target="../embeddings/oleObject130.bin"/><Relationship Id="rId4" Type="http://schemas.openxmlformats.org/officeDocument/2006/relationships/oleObject" Target="../embeddings/oleObject129.bin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0.vml"/><Relationship Id="rId4" Type="http://schemas.openxmlformats.org/officeDocument/2006/relationships/oleObject" Target="../embeddings/oleObject132.bin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1.v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2.vml"/><Relationship Id="rId4" Type="http://schemas.openxmlformats.org/officeDocument/2006/relationships/oleObject" Target="../embeddings/oleObject135.bin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3.v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4.v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5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5.v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6.v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7.vml"/><Relationship Id="rId4" Type="http://schemas.openxmlformats.org/officeDocument/2006/relationships/oleObject" Target="../embeddings/oleObject141.bin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8.vml"/><Relationship Id="rId4" Type="http://schemas.openxmlformats.org/officeDocument/2006/relationships/oleObject" Target="../embeddings/oleObject143.bin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9.vml"/><Relationship Id="rId5" Type="http://schemas.openxmlformats.org/officeDocument/2006/relationships/oleObject" Target="../embeddings/oleObject146.bin"/><Relationship Id="rId4" Type="http://schemas.openxmlformats.org/officeDocument/2006/relationships/oleObject" Target="../embeddings/oleObject14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Capítulo 02: Tensores cartesianos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Rotação de eixos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 analogia com a Eq. (5), </a:t>
            </a:r>
            <a:r>
              <a:rPr lang="pt-BR" b="1" dirty="0" smtClean="0"/>
              <a:t>u</a:t>
            </a:r>
            <a:r>
              <a:rPr lang="pt-BR" dirty="0" smtClean="0"/>
              <a:t> é um vetor se suas componentes se transformam através da relação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4000496" y="2857496"/>
          <a:ext cx="1136650" cy="482600"/>
        </p:xfrm>
        <a:graphic>
          <a:graphicData uri="http://schemas.openxmlformats.org/presentationml/2006/ole">
            <p:oleObj spid="_x0000_s24577" name="Equação" r:id="rId3" imgW="558558" imgH="241195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358214" y="2857496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(8)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Multiplicação de Matrizes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Sejam </a:t>
            </a:r>
            <a:r>
              <a:rPr lang="pt-BR" b="1" dirty="0" smtClean="0"/>
              <a:t>A</a:t>
            </a:r>
            <a:r>
              <a:rPr lang="pt-BR" dirty="0" smtClean="0"/>
              <a:t> e </a:t>
            </a:r>
            <a:r>
              <a:rPr lang="pt-BR" b="1" dirty="0" smtClean="0"/>
              <a:t>B</a:t>
            </a:r>
            <a:r>
              <a:rPr lang="pt-BR" dirty="0" smtClean="0"/>
              <a:t> duas matrizes quadradas de ordem 3. O produto de </a:t>
            </a:r>
            <a:r>
              <a:rPr lang="pt-BR" b="1" dirty="0" smtClean="0"/>
              <a:t>A</a:t>
            </a:r>
            <a:r>
              <a:rPr lang="pt-BR" dirty="0" smtClean="0"/>
              <a:t> por </a:t>
            </a:r>
            <a:r>
              <a:rPr lang="pt-BR" b="1" dirty="0" smtClean="0"/>
              <a:t>B</a:t>
            </a:r>
            <a:r>
              <a:rPr lang="pt-BR" dirty="0" smtClean="0"/>
              <a:t> é definido como sendo a matriz </a:t>
            </a:r>
            <a:r>
              <a:rPr lang="pt-BR" b="1" dirty="0" smtClean="0"/>
              <a:t>P</a:t>
            </a:r>
            <a:r>
              <a:rPr lang="pt-BR" dirty="0" smtClean="0"/>
              <a:t> cujos elementos estão relacionados àqueles de </a:t>
            </a:r>
            <a:r>
              <a:rPr lang="pt-BR" b="1" dirty="0" smtClean="0"/>
              <a:t>A</a:t>
            </a:r>
            <a:r>
              <a:rPr lang="pt-BR" dirty="0" smtClean="0"/>
              <a:t> e de </a:t>
            </a:r>
            <a:r>
              <a:rPr lang="pt-BR" b="1" dirty="0" smtClean="0"/>
              <a:t>B</a:t>
            </a:r>
            <a:r>
              <a:rPr lang="pt-BR" dirty="0" smtClean="0"/>
              <a:t> por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Ou, empregando a notação </a:t>
            </a:r>
            <a:r>
              <a:rPr lang="pt-BR" dirty="0" err="1" smtClean="0"/>
              <a:t>indicial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3714744" y="3429000"/>
          <a:ext cx="1752600" cy="866775"/>
        </p:xfrm>
        <a:graphic>
          <a:graphicData uri="http://schemas.openxmlformats.org/presentationml/2006/ole">
            <p:oleObj spid="_x0000_s23553" name="Equação" r:id="rId3" imgW="863225" imgH="431613" progId="Equation.3">
              <p:embed/>
            </p:oleObj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857620" y="5232416"/>
          <a:ext cx="1371600" cy="482600"/>
        </p:xfrm>
        <a:graphic>
          <a:graphicData uri="http://schemas.openxmlformats.org/presentationml/2006/ole">
            <p:oleObj spid="_x0000_s23555" name="Equação" r:id="rId4" imgW="672808" imgH="241195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358214" y="521495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(9)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Multiplicação de Matrizes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Simbolicamente, o produto pode ser expresso como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Ou em forma explícita: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4038603" y="2454270"/>
          <a:ext cx="1033463" cy="331788"/>
        </p:xfrm>
        <a:graphic>
          <a:graphicData uri="http://schemas.openxmlformats.org/presentationml/2006/ole">
            <p:oleObj spid="_x0000_s25601" name="Equação" r:id="rId3" imgW="507780" imgH="165028" progId="Equation.3">
              <p:embed/>
            </p:oleObj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392259" y="3786190"/>
          <a:ext cx="6323013" cy="1428750"/>
        </p:xfrm>
        <a:graphic>
          <a:graphicData uri="http://schemas.openxmlformats.org/presentationml/2006/ole">
            <p:oleObj spid="_x0000_s25603" name="Equação" r:id="rId4" imgW="3162300" imgH="711200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215338" y="2395831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(10)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215338" y="4253219"/>
            <a:ext cx="686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(11)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838462" y="5643578"/>
          <a:ext cx="3448050" cy="457200"/>
        </p:xfrm>
        <a:graphic>
          <a:graphicData uri="http://schemas.openxmlformats.org/presentationml/2006/ole">
            <p:oleObj spid="_x0000_s25605" name="Equação" r:id="rId5" imgW="1727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Tensor de Segunda Ordem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Existem quantidades que necessitam de mais de três componentes para serem completamente especificadas. Tomando-se, por exemplo, o caso da tensão: em qualquer ponto, há a necessidade de nove componentes para uma especificação completa do estado, uma vez que duas direções estão relacionadas à descrição. Uma direção especifica a orientação da superfície na qual a tensão é aplicada e a outra especifica a direção da força sobre a superfície.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Tensor de </a:t>
            </a:r>
            <a:r>
              <a:rPr lang="pt-BR" smtClean="0"/>
              <a:t>Segunda Ordem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Campo de tensões em um ponto: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5" name="Imagem 4" descr="Fig02.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2214554"/>
            <a:ext cx="5696746" cy="440878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Tensor de Segunda Ordem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convenção de sinais é tal que, sobre uma superfície cuja normal aponta para a direção positiva de um eixo, as tensões normal e de cisalhamento são positivas se apontarem na direção positiva dos eixos.</a:t>
            </a:r>
          </a:p>
          <a:p>
            <a:r>
              <a:rPr lang="pt-BR" dirty="0" smtClean="0"/>
              <a:t>O estado de tensões em um ponto pode ser completamente especificado por nove componentes </a:t>
            </a:r>
            <a:r>
              <a:rPr lang="el-GR" i="1" dirty="0" smtClean="0"/>
              <a:t>τ</a:t>
            </a:r>
            <a:r>
              <a:rPr lang="pt-BR" i="1" baseline="-25000" dirty="0" err="1" smtClean="0"/>
              <a:t>ij</a:t>
            </a:r>
            <a:r>
              <a:rPr lang="pt-BR" dirty="0" smtClean="0"/>
              <a:t>, escritas na forma matricial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3357554" y="5000636"/>
          <a:ext cx="2382838" cy="1430338"/>
        </p:xfrm>
        <a:graphic>
          <a:graphicData uri="http://schemas.openxmlformats.org/presentationml/2006/ole">
            <p:oleObj spid="_x0000_s30721" name="Equação" r:id="rId3" imgW="1193800" imgH="71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Tensor de </a:t>
            </a:r>
            <a:r>
              <a:rPr lang="pt-BR" smtClean="0"/>
              <a:t>Segunda Ordem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pt-BR" dirty="0" smtClean="0"/>
              <a:t>A especificação das nove componentes de tensão em superfícies paralelas determinam o estado de tensões pois as tensões em qualquer outro plano podem ser determinadas através de uma rotação de sistema de coordenadas, expressa como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Uma quantidade que obedece à lei de transformação expressa pela Eq. (12) é chamada de tensor de segunda ordem.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3643306" y="4071942"/>
          <a:ext cx="1795463" cy="482600"/>
        </p:xfrm>
        <a:graphic>
          <a:graphicData uri="http://schemas.openxmlformats.org/presentationml/2006/ole">
            <p:oleObj spid="_x0000_s29697" name="Equação" r:id="rId3" imgW="888614" imgH="241195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15338" y="4110343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(12)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Tensor de </a:t>
            </a:r>
            <a:r>
              <a:rPr lang="pt-BR" smtClean="0"/>
              <a:t>Segunda Ordem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Na forma matricial, a Eq. (12) pode ser escrita como</a:t>
            </a:r>
          </a:p>
          <a:p>
            <a:endParaRPr lang="pt-BR" dirty="0" smtClean="0"/>
          </a:p>
          <a:p>
            <a:r>
              <a:rPr lang="pt-BR" dirty="0" smtClean="0"/>
              <a:t>Ou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Tensores podem apresentar qualquer ordem. Considera-se, por exemplo, que um escalar seja um tensor de ordem zero e um vetor seja um tensor de primeira ordem.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3643306" y="2357430"/>
          <a:ext cx="1835150" cy="511175"/>
        </p:xfrm>
        <a:graphic>
          <a:graphicData uri="http://schemas.openxmlformats.org/presentationml/2006/ole">
            <p:oleObj spid="_x0000_s28673" name="Equação" r:id="rId3" imgW="926698" imgH="253890" progId="Equation.3">
              <p:embed/>
            </p:oleObj>
          </a:graphicData>
        </a:graphic>
      </p:graphicFrame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857620" y="3429000"/>
          <a:ext cx="1352550" cy="457200"/>
        </p:xfrm>
        <a:graphic>
          <a:graphicData uri="http://schemas.openxmlformats.org/presentationml/2006/ole">
            <p:oleObj spid="_x0000_s28675" name="Equação" r:id="rId4" imgW="672808" imgH="228501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Tensor de </a:t>
            </a:r>
            <a:r>
              <a:rPr lang="pt-BR" smtClean="0"/>
              <a:t>Segunda Ordem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tensor de quarta ordem possui 81 componentes, estando sujeito à seguinte expressão de rotação: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Tensores de várias ordens ocorrem na mecânica dos fluidos. Dois dos mais frequentes são o tensor de tensões e o tensor gradiente de velocidades.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3071802" y="2874962"/>
          <a:ext cx="2951163" cy="482600"/>
        </p:xfrm>
        <a:graphic>
          <a:graphicData uri="http://schemas.openxmlformats.org/presentationml/2006/ole">
            <p:oleObj spid="_x0000_s33793" name="Equação" r:id="rId3" imgW="1459866" imgH="241195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15338" y="2895897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(13)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Contração e Multiplicação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Quando dois índices de um tensor são iguais e realiza-se a soma correspondente a tais índices tem-se o processo denominado contração; por exemplo: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Nota-se que </a:t>
            </a:r>
            <a:r>
              <a:rPr lang="pt-BR" i="1" dirty="0" err="1" smtClean="0"/>
              <a:t>A</a:t>
            </a:r>
            <a:r>
              <a:rPr lang="pt-BR" i="1" baseline="-25000" dirty="0" err="1" smtClean="0"/>
              <a:t>jj</a:t>
            </a:r>
            <a:r>
              <a:rPr lang="pt-BR" dirty="0" smtClean="0"/>
              <a:t> é um escalar e, também, é independente do sistema de coordenadas adotado, sendo por isso chamado de invariante.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3286116" y="3357562"/>
          <a:ext cx="2525713" cy="482600"/>
        </p:xfrm>
        <a:graphic>
          <a:graphicData uri="http://schemas.openxmlformats.org/presentationml/2006/ole">
            <p:oleObj spid="_x0000_s32769" name="Equação" r:id="rId3" imgW="12446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Escalares e vetores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escalar é uma quantidade que é completamente especificada por uma magnitude (somente), junto a uma unidade. Ele é independente do sistema de coordenadas adotado. Exemplos: temperatura, pressão.</a:t>
            </a:r>
          </a:p>
          <a:p>
            <a:r>
              <a:rPr lang="pt-BR" dirty="0" smtClean="0"/>
              <a:t>Um vetor é qualquer quantidade que possui uma magnitude e uma direção, que pode ser decomposta em um sistema de coordenadas. Exemplos: velocidade, força.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Contração e Multiplicação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Tensores de ordem superior podem ser formados pela multiplicação de tensores de ordem inferior.</a:t>
            </a:r>
          </a:p>
          <a:p>
            <a:r>
              <a:rPr lang="pt-BR" dirty="0" smtClean="0"/>
              <a:t>Tensores de ordem inferior podem ser obtidos empregando-se a contração dessas formas multiplicadas. As quatro contrações de </a:t>
            </a:r>
            <a:r>
              <a:rPr lang="pt-BR" i="1" dirty="0" err="1" smtClean="0"/>
              <a:t>A</a:t>
            </a:r>
            <a:r>
              <a:rPr lang="pt-BR" i="1" baseline="-25000" dirty="0" err="1" smtClean="0"/>
              <a:t>ij</a:t>
            </a:r>
            <a:r>
              <a:rPr lang="pt-BR" i="1" dirty="0" err="1" smtClean="0"/>
              <a:t>B</a:t>
            </a:r>
            <a:r>
              <a:rPr lang="pt-BR" i="1" baseline="-25000" dirty="0" err="1" smtClean="0"/>
              <a:t>kl</a:t>
            </a:r>
            <a:r>
              <a:rPr lang="pt-BR" dirty="0" smtClean="0"/>
              <a:t> são: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3222635" y="4000504"/>
          <a:ext cx="2778125" cy="482600"/>
        </p:xfrm>
        <a:graphic>
          <a:graphicData uri="http://schemas.openxmlformats.org/presentationml/2006/ole">
            <p:oleObj spid="_x0000_s39937" name="Equação" r:id="rId3" imgW="1371600" imgH="241300" progId="Equation.3">
              <p:embed/>
            </p:oleObj>
          </a:graphicData>
        </a:graphic>
      </p:graphicFrame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3071802" y="4643446"/>
          <a:ext cx="2933700" cy="511175"/>
        </p:xfrm>
        <a:graphic>
          <a:graphicData uri="http://schemas.openxmlformats.org/presentationml/2006/ole">
            <p:oleObj spid="_x0000_s39939" name="Equação" r:id="rId4" imgW="1473200" imgH="254000" progId="Equation.3">
              <p:embed/>
            </p:oleObj>
          </a:graphicData>
        </a:graphic>
      </p:graphicFrame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143240" y="5286388"/>
          <a:ext cx="2897188" cy="511175"/>
        </p:xfrm>
        <a:graphic>
          <a:graphicData uri="http://schemas.openxmlformats.org/presentationml/2006/ole">
            <p:oleObj spid="_x0000_s39941" name="Equação" r:id="rId5" imgW="1459866" imgH="253890" progId="Equation.3">
              <p:embed/>
            </p:oleObj>
          </a:graphicData>
        </a:graphic>
      </p:graphicFrame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3643306" y="6000768"/>
          <a:ext cx="1871663" cy="482600"/>
        </p:xfrm>
        <a:graphic>
          <a:graphicData uri="http://schemas.openxmlformats.org/presentationml/2006/ole">
            <p:oleObj spid="_x0000_s39943" name="Equação" r:id="rId6" imgW="927100" imgH="241300" progId="Equation.3">
              <p:embed/>
            </p:oleObj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8143900" y="3967467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(14a)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8143900" y="4643446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(14b)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8143900" y="5253351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(14c)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8143900" y="592933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(14d)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Contração e Multiplicação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Todos os produtos anteriores são tensores de segunda ordem. Observa-se que na Eq. (14) os termos foram rearranjados de modo que os índices que representam somas são adjacentes, o que permite que as expressões sejam escritas como produtos matriciais.</a:t>
            </a:r>
          </a:p>
          <a:p>
            <a:r>
              <a:rPr lang="pt-BR" dirty="0" smtClean="0"/>
              <a:t>A contração entre um tensor de segunda ordem </a:t>
            </a:r>
            <a:r>
              <a:rPr lang="pt-BR" b="1" dirty="0" smtClean="0"/>
              <a:t>A</a:t>
            </a:r>
            <a:r>
              <a:rPr lang="pt-BR" dirty="0" smtClean="0"/>
              <a:t> e um vetor </a:t>
            </a:r>
            <a:r>
              <a:rPr lang="pt-BR" b="1" dirty="0" smtClean="0"/>
              <a:t>u</a:t>
            </a:r>
            <a:r>
              <a:rPr lang="pt-BR" dirty="0" smtClean="0"/>
              <a:t> é um vetor. Existem duas possibilidades: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3673481" y="4946664"/>
          <a:ext cx="1755775" cy="482600"/>
        </p:xfrm>
        <a:graphic>
          <a:graphicData uri="http://schemas.openxmlformats.org/presentationml/2006/ole">
            <p:oleObj spid="_x0000_s37889" name="Equação" r:id="rId3" imgW="863225" imgH="241195" progId="Equation.3">
              <p:embed/>
            </p:oleObj>
          </a:graphicData>
        </a:graphic>
      </p:graphicFrame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3214678" y="5643578"/>
          <a:ext cx="2670175" cy="511175"/>
        </p:xfrm>
        <a:graphic>
          <a:graphicData uri="http://schemas.openxmlformats.org/presentationml/2006/ole">
            <p:oleObj spid="_x0000_s37891" name="Equação" r:id="rId4" imgW="1345616" imgH="25389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Contração e Multiplicação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dupla contração do produto entre dois tensores de segunda ordem </a:t>
            </a:r>
            <a:r>
              <a:rPr lang="pt-BR" b="1" dirty="0" smtClean="0"/>
              <a:t>A</a:t>
            </a:r>
            <a:r>
              <a:rPr lang="pt-BR" dirty="0" smtClean="0"/>
              <a:t> e </a:t>
            </a:r>
            <a:r>
              <a:rPr lang="pt-BR" b="1" dirty="0" smtClean="0"/>
              <a:t>B</a:t>
            </a:r>
            <a:r>
              <a:rPr lang="pt-BR" dirty="0" smtClean="0"/>
              <a:t> é um escalar. Existem duas possibilidades: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3730631" y="3214686"/>
          <a:ext cx="1698625" cy="482600"/>
        </p:xfrm>
        <a:graphic>
          <a:graphicData uri="http://schemas.openxmlformats.org/presentationml/2006/ole">
            <p:oleObj spid="_x0000_s35841" name="Equação" r:id="rId3" imgW="838200" imgH="241300" progId="Equation.3">
              <p:embed/>
            </p:oleObj>
          </a:graphicData>
        </a:graphic>
      </p:graphicFrame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3668718" y="3929066"/>
          <a:ext cx="1760538" cy="511175"/>
        </p:xfrm>
        <a:graphic>
          <a:graphicData uri="http://schemas.openxmlformats.org/presentationml/2006/ole">
            <p:oleObj spid="_x0000_s35843" name="Equação" r:id="rId4" imgW="888614" imgH="25389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Força sobre uma Superfície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elemento de superfície possui uma magnitude e uma orientação, podendo ser tratado como um vetor:</a:t>
            </a:r>
          </a:p>
          <a:p>
            <a:endParaRPr lang="pt-BR" dirty="0" smtClean="0"/>
          </a:p>
          <a:p>
            <a:r>
              <a:rPr lang="pt-BR" dirty="0" smtClean="0"/>
              <a:t>Força </a:t>
            </a:r>
            <a:r>
              <a:rPr lang="pt-BR" b="1" dirty="0" smtClean="0"/>
              <a:t>f</a:t>
            </a:r>
            <a:r>
              <a:rPr lang="pt-BR" dirty="0" smtClean="0"/>
              <a:t> por unidade de área sobre um elemento de superfície cuja normal é </a:t>
            </a:r>
            <a:r>
              <a:rPr lang="pt-BR" b="1" dirty="0" smtClean="0"/>
              <a:t>n</a:t>
            </a:r>
            <a:r>
              <a:rPr lang="pt-BR" dirty="0" smtClean="0"/>
              <a:t>: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3890967" y="2643182"/>
          <a:ext cx="1323975" cy="403225"/>
        </p:xfrm>
        <a:graphic>
          <a:graphicData uri="http://schemas.openxmlformats.org/presentationml/2006/ole">
            <p:oleObj spid="_x0000_s34817" name="Equação" r:id="rId3" imgW="660113" imgH="203112" progId="Equation.3">
              <p:embed/>
            </p:oleObj>
          </a:graphicData>
        </a:graphic>
      </p:graphicFrame>
      <p:pic>
        <p:nvPicPr>
          <p:cNvPr id="7" name="Imagem 6" descr="fig02.0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72275" y="4000489"/>
            <a:ext cx="3414237" cy="263403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Força sobre </a:t>
            </a:r>
            <a:r>
              <a:rPr lang="pt-BR" smtClean="0"/>
              <a:t>uma Superfície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Tensões sobre as superfícies de um elemento bidimensional e balanço de forças para o elemento ABC: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24</a:t>
            </a:fld>
            <a:endParaRPr lang="pt-BR"/>
          </a:p>
        </p:txBody>
      </p:sp>
      <p:pic>
        <p:nvPicPr>
          <p:cNvPr id="5" name="Imagem 4" descr="Fig02.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3671" y="2928934"/>
            <a:ext cx="5978725" cy="380100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Força sobre </a:t>
            </a:r>
            <a:r>
              <a:rPr lang="pt-BR" smtClean="0"/>
              <a:t>uma Superfície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Considerando-se o balanço de forças no elemento triangular ABC, com as medidas dos lados AB = </a:t>
            </a:r>
            <a:r>
              <a:rPr lang="pt-BR" i="1" dirty="0" smtClean="0"/>
              <a:t>dx</a:t>
            </a:r>
            <a:r>
              <a:rPr lang="pt-BR" baseline="-25000" dirty="0" smtClean="0"/>
              <a:t>2</a:t>
            </a:r>
            <a:r>
              <a:rPr lang="pt-BR" dirty="0" smtClean="0"/>
              <a:t>, BC = </a:t>
            </a:r>
            <a:r>
              <a:rPr lang="pt-BR" i="1" dirty="0" smtClean="0"/>
              <a:t>dx</a:t>
            </a:r>
            <a:r>
              <a:rPr lang="pt-BR" baseline="-25000" dirty="0" smtClean="0"/>
              <a:t>1</a:t>
            </a:r>
            <a:r>
              <a:rPr lang="pt-BR" dirty="0" smtClean="0"/>
              <a:t> e AC = </a:t>
            </a:r>
            <a:r>
              <a:rPr lang="pt-BR" i="1" dirty="0" err="1" smtClean="0"/>
              <a:t>ds</a:t>
            </a:r>
            <a:r>
              <a:rPr lang="pt-BR" dirty="0" smtClean="0"/>
              <a:t>. Considerando-se profundidade unitária na direção </a:t>
            </a:r>
            <a:r>
              <a:rPr lang="pt-BR" i="1" dirty="0" smtClean="0"/>
              <a:t>x</a:t>
            </a:r>
            <a:r>
              <a:rPr lang="pt-BR" baseline="-25000" dirty="0" smtClean="0"/>
              <a:t>3</a:t>
            </a:r>
            <a:r>
              <a:rPr lang="pt-BR" dirty="0" smtClean="0"/>
              <a:t> e realizando-se o balanço de forças na direção </a:t>
            </a:r>
            <a:r>
              <a:rPr lang="pt-BR" i="1" dirty="0" smtClean="0"/>
              <a:t>x</a:t>
            </a:r>
            <a:r>
              <a:rPr lang="pt-BR" baseline="-25000" dirty="0" smtClean="0"/>
              <a:t>1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Dividindo por </a:t>
            </a:r>
            <a:r>
              <a:rPr lang="pt-BR" i="1" dirty="0" err="1" smtClean="0"/>
              <a:t>ds</a:t>
            </a:r>
            <a:r>
              <a:rPr lang="pt-BR" dirty="0" smtClean="0"/>
              <a:t> e denotando a força por unidade de área como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3462345" y="4143383"/>
          <a:ext cx="2252663" cy="428625"/>
        </p:xfrm>
        <a:graphic>
          <a:graphicData uri="http://schemas.openxmlformats.org/presentationml/2006/ole">
            <p:oleObj spid="_x0000_s41985" name="Equação" r:id="rId3" imgW="1155199" imgH="215806" progId="Equation.3">
              <p:embed/>
            </p:oleObj>
          </a:graphicData>
        </a:graphic>
      </p:graphicFrame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4000496" y="5929330"/>
          <a:ext cx="1096963" cy="427038"/>
        </p:xfrm>
        <a:graphic>
          <a:graphicData uri="http://schemas.openxmlformats.org/presentationml/2006/ole">
            <p:oleObj spid="_x0000_s41987" name="Equação" r:id="rId4" imgW="558558" imgH="215806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Força sobre </a:t>
            </a:r>
            <a:r>
              <a:rPr lang="pt-BR" smtClean="0"/>
              <a:t>uma Superfície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Tem-se então: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Sendo                  e                 uma vez que </a:t>
            </a:r>
            <a:r>
              <a:rPr lang="pt-BR" b="1" dirty="0" smtClean="0"/>
              <a:t>n</a:t>
            </a:r>
            <a:r>
              <a:rPr lang="pt-BR" dirty="0" smtClean="0"/>
              <a:t> é unitário.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3000364" y="2211384"/>
          <a:ext cx="3095625" cy="788988"/>
        </p:xfrm>
        <a:graphic>
          <a:graphicData uri="http://schemas.openxmlformats.org/presentationml/2006/ole">
            <p:oleObj spid="_x0000_s40961" name="Equação" r:id="rId3" imgW="1536033" imgH="393529" progId="Equation.3">
              <p:embed/>
            </p:oleObj>
          </a:graphicData>
        </a:graphic>
      </p:graphicFrame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143240" y="3357562"/>
          <a:ext cx="2849563" cy="428625"/>
        </p:xfrm>
        <a:graphic>
          <a:graphicData uri="http://schemas.openxmlformats.org/presentationml/2006/ole">
            <p:oleObj spid="_x0000_s40963" name="Equação" r:id="rId4" imgW="1459866" imgH="215806" progId="Equation.3">
              <p:embed/>
            </p:oleObj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3571868" y="4143380"/>
          <a:ext cx="1993900" cy="428625"/>
        </p:xfrm>
        <a:graphic>
          <a:graphicData uri="http://schemas.openxmlformats.org/presentationml/2006/ole">
            <p:oleObj spid="_x0000_s40965" name="Equação" r:id="rId5" imgW="1015559" imgH="215806" progId="Equation.3">
              <p:embed/>
            </p:oleObj>
          </a:graphicData>
        </a:graphic>
      </p:graphicFrame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2025642" y="4714884"/>
          <a:ext cx="1403350" cy="481013"/>
        </p:xfrm>
        <a:graphic>
          <a:graphicData uri="http://schemas.openxmlformats.org/presentationml/2006/ole">
            <p:oleObj spid="_x0000_s40967" name="Equação" r:id="rId6" imgW="634449" imgH="215713" progId="Equation.3">
              <p:embed/>
            </p:oleObj>
          </a:graphicData>
        </a:graphic>
      </p:graphicFrame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4429124" y="4714884"/>
          <a:ext cx="1490663" cy="482600"/>
        </p:xfrm>
        <a:graphic>
          <a:graphicData uri="http://schemas.openxmlformats.org/presentationml/2006/ole">
            <p:oleObj spid="_x0000_s40969" name="Equação" r:id="rId7" imgW="672808" imgH="215806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Força sobre uma Superfície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notação </a:t>
            </a:r>
            <a:r>
              <a:rPr lang="pt-BR" dirty="0" err="1" smtClean="0"/>
              <a:t>indicial</a:t>
            </a:r>
            <a:r>
              <a:rPr lang="pt-BR" dirty="0" smtClean="0"/>
              <a:t>, tem-se:</a:t>
            </a:r>
          </a:p>
          <a:p>
            <a:endParaRPr lang="pt-BR" dirty="0" smtClean="0"/>
          </a:p>
          <a:p>
            <a:r>
              <a:rPr lang="pt-BR" dirty="0" smtClean="0"/>
              <a:t>Analogamente para a direção </a:t>
            </a:r>
            <a:r>
              <a:rPr lang="pt-BR" i="1" dirty="0" smtClean="0"/>
              <a:t>x</a:t>
            </a:r>
            <a:r>
              <a:rPr lang="pt-BR" baseline="-25000" dirty="0" smtClean="0"/>
              <a:t>2</a:t>
            </a:r>
            <a:r>
              <a:rPr lang="pt-BR" dirty="0" smtClean="0"/>
              <a:t>, tem-se</a:t>
            </a:r>
          </a:p>
          <a:p>
            <a:endParaRPr lang="pt-BR" dirty="0" smtClean="0"/>
          </a:p>
          <a:p>
            <a:r>
              <a:rPr lang="pt-BR" dirty="0" smtClean="0"/>
              <a:t>Generalizando-se para o caso tridimensional</a:t>
            </a:r>
          </a:p>
          <a:p>
            <a:endParaRPr lang="pt-BR" dirty="0" smtClean="0"/>
          </a:p>
          <a:p>
            <a:r>
              <a:rPr lang="pt-BR" dirty="0" smtClean="0"/>
              <a:t>Em notação matricial, sabendo-se que o tensor de tensões é simétrico (           ), tem-se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27</a:t>
            </a:fld>
            <a:endParaRPr lang="pt-B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3929058" y="2143116"/>
          <a:ext cx="1216025" cy="482600"/>
        </p:xfrm>
        <a:graphic>
          <a:graphicData uri="http://schemas.openxmlformats.org/presentationml/2006/ole">
            <p:oleObj spid="_x0000_s44033" name="Equação" r:id="rId3" imgW="596900" imgH="241300" progId="Equation.3">
              <p:embed/>
            </p:oleObj>
          </a:graphicData>
        </a:graphic>
      </p:graphicFrame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3929058" y="3214686"/>
          <a:ext cx="1292225" cy="482600"/>
        </p:xfrm>
        <a:graphic>
          <a:graphicData uri="http://schemas.openxmlformats.org/presentationml/2006/ole">
            <p:oleObj spid="_x0000_s44035" name="Equação" r:id="rId4" imgW="634725" imgH="241195" progId="Equation.3">
              <p:embed/>
            </p:oleObj>
          </a:graphicData>
        </a:graphic>
      </p:graphicFrame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3967166" y="4303722"/>
          <a:ext cx="1176338" cy="482600"/>
        </p:xfrm>
        <a:graphic>
          <a:graphicData uri="http://schemas.openxmlformats.org/presentationml/2006/ole">
            <p:oleObj spid="_x0000_s44037" name="Equação" r:id="rId5" imgW="583947" imgH="241195" progId="Equation.3">
              <p:embed/>
            </p:oleObj>
          </a:graphicData>
        </a:graphic>
      </p:graphicFrame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3714744" y="5143512"/>
          <a:ext cx="1057275" cy="539750"/>
        </p:xfrm>
        <a:graphic>
          <a:graphicData uri="http://schemas.openxmlformats.org/presentationml/2006/ole">
            <p:oleObj spid="_x0000_s44039" name="Equação" r:id="rId6" imgW="469696" imgH="241195" progId="Equation.3">
              <p:embed/>
            </p:oleObj>
          </a:graphicData>
        </a:graphic>
      </p:graphicFrame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4097340" y="5857892"/>
          <a:ext cx="903288" cy="403225"/>
        </p:xfrm>
        <a:graphic>
          <a:graphicData uri="http://schemas.openxmlformats.org/presentationml/2006/ole">
            <p:oleObj spid="_x0000_s44041" name="Equação" r:id="rId7" imgW="444307" imgH="203112" progId="Equation.3">
              <p:embed/>
            </p:oleObj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8143900" y="5786454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(15)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Força sobre uma Superfície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Exemplo: Considere o escoamento paralelo bidimensional através de um canal. Admita um sistema de coordenadas </a:t>
            </a:r>
            <a:r>
              <a:rPr lang="pt-BR" i="1" dirty="0" smtClean="0"/>
              <a:t>x</a:t>
            </a:r>
            <a:r>
              <a:rPr lang="pt-BR" baseline="-25000" dirty="0" smtClean="0"/>
              <a:t>1</a:t>
            </a:r>
            <a:r>
              <a:rPr lang="pt-BR" i="1" dirty="0" smtClean="0"/>
              <a:t>x</a:t>
            </a:r>
            <a:r>
              <a:rPr lang="pt-BR" baseline="-25000" dirty="0" smtClean="0"/>
              <a:t>2</a:t>
            </a:r>
            <a:r>
              <a:rPr lang="pt-BR" dirty="0" smtClean="0"/>
              <a:t>, com </a:t>
            </a:r>
            <a:r>
              <a:rPr lang="pt-BR" i="1" dirty="0" smtClean="0"/>
              <a:t>x</a:t>
            </a:r>
            <a:r>
              <a:rPr lang="pt-BR" baseline="-25000" dirty="0" smtClean="0"/>
              <a:t>1</a:t>
            </a:r>
            <a:r>
              <a:rPr lang="pt-BR" dirty="0" smtClean="0"/>
              <a:t> paralelo ao escoamento. O tensor de tensões viscosas em um ponto do escoamento apresenta a forma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sendo a constante </a:t>
            </a:r>
            <a:r>
              <a:rPr lang="pt-BR" i="1" dirty="0" smtClean="0"/>
              <a:t>a</a:t>
            </a:r>
            <a:r>
              <a:rPr lang="pt-BR" dirty="0" smtClean="0"/>
              <a:t> positiva em uma metade do canal e negativa na outra.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3857630" y="3929066"/>
          <a:ext cx="1428750" cy="914400"/>
        </p:xfrm>
        <a:graphic>
          <a:graphicData uri="http://schemas.openxmlformats.org/presentationml/2006/ole">
            <p:oleObj spid="_x0000_s47105" name="Equação" r:id="rId3" imgW="7112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Força sobre </a:t>
            </a:r>
            <a:r>
              <a:rPr lang="pt-BR" smtClean="0"/>
              <a:t>uma Superfície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Encontre a magnitude e a direção da força por unidade de área sobre um elemento cuja normal aponta a 30° da direção do escoamento.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29</a:t>
            </a:fld>
            <a:endParaRPr lang="pt-BR"/>
          </a:p>
        </p:txBody>
      </p:sp>
      <p:pic>
        <p:nvPicPr>
          <p:cNvPr id="5" name="Imagem 4" descr="Fig02.0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3000371"/>
            <a:ext cx="6488383" cy="36943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Rotação de eixos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vetor pode ser formalmente definido como uma quantidade cujos componentes variam quando feita uma mudança de sistema de coordenadas.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5" name="Imagem 4" descr="Fig02.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928930"/>
            <a:ext cx="4050024" cy="3862165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Força sobre </a:t>
            </a:r>
            <a:r>
              <a:rPr lang="pt-BR" smtClean="0"/>
              <a:t>uma Superfície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Solução:</a:t>
            </a:r>
          </a:p>
          <a:p>
            <a:pPr lvl="1"/>
            <a:r>
              <a:rPr lang="pt-BR" dirty="0" smtClean="0"/>
              <a:t>Empregando-se a Eq. (15) e sabendo-se que </a:t>
            </a:r>
            <a:r>
              <a:rPr lang="pt-BR" b="1" dirty="0" smtClean="0"/>
              <a:t>n</a:t>
            </a:r>
            <a:r>
              <a:rPr lang="pt-BR" dirty="0" smtClean="0"/>
              <a:t> é unitário e aponta a 30° do eixo </a:t>
            </a:r>
            <a:r>
              <a:rPr lang="pt-BR" i="1" dirty="0" smtClean="0"/>
              <a:t>x</a:t>
            </a:r>
            <a:r>
              <a:rPr lang="pt-BR" baseline="-25000" dirty="0" smtClean="0"/>
              <a:t>1</a:t>
            </a:r>
            <a:r>
              <a:rPr lang="pt-BR" dirty="0" smtClean="0"/>
              <a:t>, então: 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 força por unidade de área será: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3071802" y="3071810"/>
          <a:ext cx="2922588" cy="1019175"/>
        </p:xfrm>
        <a:graphic>
          <a:graphicData uri="http://schemas.openxmlformats.org/presentationml/2006/ole">
            <p:oleObj spid="_x0000_s45057" name="Equação" r:id="rId3" imgW="1447800" imgH="508000" progId="Equation.3">
              <p:embed/>
            </p:oleObj>
          </a:graphicData>
        </a:graphic>
      </p:graphicFrame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1928794" y="4857760"/>
          <a:ext cx="5305425" cy="1019175"/>
        </p:xfrm>
        <a:graphic>
          <a:graphicData uri="http://schemas.openxmlformats.org/presentationml/2006/ole">
            <p:oleObj spid="_x0000_s45059" name="Equação" r:id="rId4" imgW="2628900" imgH="5080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Força sobre </a:t>
            </a:r>
            <a:r>
              <a:rPr lang="pt-BR" smtClean="0"/>
              <a:t>uma Superfície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A magnitude de </a:t>
            </a:r>
            <a:r>
              <a:rPr lang="pt-BR" b="1" dirty="0" smtClean="0"/>
              <a:t>f</a:t>
            </a:r>
            <a:r>
              <a:rPr lang="pt-BR" dirty="0" smtClean="0"/>
              <a:t> é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Se </a:t>
            </a:r>
            <a:r>
              <a:rPr lang="el-GR" i="1" dirty="0" smtClean="0"/>
              <a:t>θ</a:t>
            </a:r>
            <a:r>
              <a:rPr lang="pt-BR" dirty="0" smtClean="0"/>
              <a:t> é o ângulo entre </a:t>
            </a:r>
            <a:r>
              <a:rPr lang="pt-BR" b="1" dirty="0" smtClean="0"/>
              <a:t>f</a:t>
            </a:r>
            <a:r>
              <a:rPr lang="pt-BR" dirty="0" smtClean="0"/>
              <a:t> e o eixo </a:t>
            </a:r>
            <a:r>
              <a:rPr lang="pt-BR" i="1" dirty="0" smtClean="0"/>
              <a:t>x</a:t>
            </a:r>
            <a:r>
              <a:rPr lang="pt-BR" baseline="-25000" dirty="0" smtClean="0"/>
              <a:t>1</a:t>
            </a:r>
            <a:r>
              <a:rPr lang="pt-BR" dirty="0" smtClean="0"/>
              <a:t>, então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Tem-se </a:t>
            </a:r>
            <a:r>
              <a:rPr lang="el-GR" i="1" dirty="0" smtClean="0"/>
              <a:t>θ</a:t>
            </a:r>
            <a:r>
              <a:rPr lang="pt-BR" dirty="0" smtClean="0"/>
              <a:t> = 60º se </a:t>
            </a:r>
            <a:r>
              <a:rPr lang="pt-BR" i="1" dirty="0" smtClean="0"/>
              <a:t>a</a:t>
            </a:r>
            <a:r>
              <a:rPr lang="pt-BR" dirty="0" smtClean="0"/>
              <a:t> &gt; 0 e </a:t>
            </a:r>
            <a:r>
              <a:rPr lang="el-GR" i="1" dirty="0" smtClean="0"/>
              <a:t>θ</a:t>
            </a:r>
            <a:r>
              <a:rPr lang="pt-BR" dirty="0" smtClean="0"/>
              <a:t> = 240° se </a:t>
            </a:r>
            <a:r>
              <a:rPr lang="pt-BR" i="1" dirty="0" smtClean="0"/>
              <a:t>a</a:t>
            </a:r>
            <a:r>
              <a:rPr lang="pt-BR" dirty="0" smtClean="0"/>
              <a:t> &lt; 0.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31</a:t>
            </a:fld>
            <a:endParaRPr lang="pt-BR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9153" name="Object 1"/>
          <p:cNvGraphicFramePr>
            <a:graphicFrameLocks noChangeAspect="1"/>
          </p:cNvGraphicFramePr>
          <p:nvPr/>
        </p:nvGraphicFramePr>
        <p:xfrm>
          <a:off x="1900256" y="2143116"/>
          <a:ext cx="5314950" cy="1238250"/>
        </p:xfrm>
        <a:graphic>
          <a:graphicData uri="http://schemas.openxmlformats.org/presentationml/2006/ole">
            <p:oleObj spid="_x0000_s49153" name="Equação" r:id="rId3" imgW="2654300" imgH="622300" progId="Equation.3">
              <p:embed/>
            </p:oleObj>
          </a:graphicData>
        </a:graphic>
      </p:graphicFrame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928794" y="4397388"/>
          <a:ext cx="2335213" cy="960438"/>
        </p:xfrm>
        <a:graphic>
          <a:graphicData uri="http://schemas.openxmlformats.org/presentationml/2006/ole">
            <p:oleObj spid="_x0000_s49155" name="Equação" r:id="rId4" imgW="1180588" imgH="482391" progId="Equation.3">
              <p:embed/>
            </p:oleObj>
          </a:graphicData>
        </a:graphic>
      </p:graphicFrame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4929190" y="4472001"/>
          <a:ext cx="2130425" cy="885825"/>
        </p:xfrm>
        <a:graphic>
          <a:graphicData uri="http://schemas.openxmlformats.org/presentationml/2006/ole">
            <p:oleObj spid="_x0000_s49157" name="Equação" r:id="rId5" imgW="1079032" imgH="444307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Força sobre </a:t>
            </a:r>
            <a:r>
              <a:rPr lang="pt-BR" smtClean="0"/>
              <a:t>uma Superfície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Empregando-se a Eq. (12) e tomando-se o sistema de coordenadas </a:t>
            </a:r>
            <a:r>
              <a:rPr lang="pt-BR" dirty="0" err="1" smtClean="0"/>
              <a:t>rotacionadas</a:t>
            </a:r>
            <a:r>
              <a:rPr lang="pt-BR" dirty="0" smtClean="0"/>
              <a:t>         com o eixo      coincidindo com </a:t>
            </a:r>
            <a:r>
              <a:rPr lang="pt-BR" b="1" dirty="0" smtClean="0"/>
              <a:t>n</a:t>
            </a:r>
            <a:r>
              <a:rPr lang="pt-BR" dirty="0" smtClean="0"/>
              <a:t>. Então: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4549779" y="1957380"/>
          <a:ext cx="593725" cy="471488"/>
        </p:xfrm>
        <a:graphic>
          <a:graphicData uri="http://schemas.openxmlformats.org/presentationml/2006/ole">
            <p:oleObj spid="_x0000_s51201" name="Equação" r:id="rId3" imgW="279279" imgH="215806" progId="Equation.3">
              <p:embed/>
            </p:oleObj>
          </a:graphicData>
        </a:graphic>
      </p:graphicFrame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6723080" y="2000240"/>
          <a:ext cx="349250" cy="471488"/>
        </p:xfrm>
        <a:graphic>
          <a:graphicData uri="http://schemas.openxmlformats.org/presentationml/2006/ole">
            <p:oleObj spid="_x0000_s51203" name="Equação" r:id="rId4" imgW="164885" imgH="215619" progId="Equation.3">
              <p:embed/>
            </p:oleObj>
          </a:graphicData>
        </a:graphic>
      </p:graphicFrame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2000232" y="2928934"/>
          <a:ext cx="5167313" cy="1017588"/>
        </p:xfrm>
        <a:graphic>
          <a:graphicData uri="http://schemas.openxmlformats.org/presentationml/2006/ole">
            <p:oleObj spid="_x0000_s51205" name="Equação" r:id="rId5" imgW="2565400" imgH="508000" progId="Equation.3">
              <p:embed/>
            </p:oleObj>
          </a:graphicData>
        </a:graphic>
      </p:graphicFrame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1374797" y="4286256"/>
          <a:ext cx="6340475" cy="866775"/>
        </p:xfrm>
        <a:graphic>
          <a:graphicData uri="http://schemas.openxmlformats.org/presentationml/2006/ole">
            <p:oleObj spid="_x0000_s51207" name="Equação" r:id="rId6" imgW="3136900" imgH="431800" progId="Equation.3">
              <p:embed/>
            </p:oleObj>
          </a:graphicData>
        </a:graphic>
      </p:graphicFrame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1500166" y="5357826"/>
          <a:ext cx="6169025" cy="866775"/>
        </p:xfrm>
        <a:graphic>
          <a:graphicData uri="http://schemas.openxmlformats.org/presentationml/2006/ole">
            <p:oleObj spid="_x0000_s51209" name="Equação" r:id="rId7" imgW="30480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Força sobre </a:t>
            </a:r>
            <a:r>
              <a:rPr lang="pt-BR" smtClean="0"/>
              <a:t>uma Superfície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A tensão normal é              e a tensão de cisalhamento vale </a:t>
            </a:r>
            <a:r>
              <a:rPr lang="pt-BR" i="1" dirty="0" smtClean="0"/>
              <a:t>a</a:t>
            </a:r>
            <a:r>
              <a:rPr lang="pt-BR" dirty="0" smtClean="0"/>
              <a:t>/2.</a:t>
            </a:r>
          </a:p>
          <a:p>
            <a:pPr lvl="1"/>
            <a:r>
              <a:rPr lang="pt-BR" dirty="0" smtClean="0"/>
              <a:t>A magnitude da força </a:t>
            </a:r>
            <a:r>
              <a:rPr lang="pt-BR" b="1" dirty="0" smtClean="0"/>
              <a:t>f</a:t>
            </a:r>
            <a:r>
              <a:rPr lang="pt-BR" dirty="0" smtClean="0"/>
              <a:t> é, então, </a:t>
            </a:r>
            <a:r>
              <a:rPr lang="pt-BR" i="1" dirty="0" smtClean="0"/>
              <a:t>a</a:t>
            </a:r>
            <a:r>
              <a:rPr lang="pt-BR" dirty="0" smtClean="0"/>
              <a:t> e o ângulo de aplicação é de 60° ou 240°, dependendo do sinal de </a:t>
            </a:r>
            <a:r>
              <a:rPr lang="pt-BR" i="1" dirty="0" smtClean="0"/>
              <a:t>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33</a:t>
            </a:fld>
            <a:endParaRPr lang="pt-BR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0177" name="Object 1"/>
          <p:cNvGraphicFramePr>
            <a:graphicFrameLocks noChangeAspect="1"/>
          </p:cNvGraphicFramePr>
          <p:nvPr/>
        </p:nvGraphicFramePr>
        <p:xfrm>
          <a:off x="3617913" y="1538278"/>
          <a:ext cx="1025525" cy="533400"/>
        </p:xfrm>
        <a:graphic>
          <a:graphicData uri="http://schemas.openxmlformats.org/presentationml/2006/ole">
            <p:oleObj spid="_x0000_s50177" name="Equação" r:id="rId3" imgW="4572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Delta de </a:t>
            </a:r>
            <a:r>
              <a:rPr lang="pt-BR" dirty="0" err="1" smtClean="0"/>
              <a:t>Kronecker</a:t>
            </a:r>
            <a:r>
              <a:rPr lang="pt-BR" dirty="0" smtClean="0"/>
              <a:t> e Tensor </a:t>
            </a:r>
            <a:r>
              <a:rPr lang="pt-BR" smtClean="0"/>
              <a:t>de Permutação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delta de </a:t>
            </a:r>
            <a:r>
              <a:rPr lang="pt-BR" dirty="0" err="1" smtClean="0"/>
              <a:t>Kronecker</a:t>
            </a:r>
            <a:r>
              <a:rPr lang="pt-BR" dirty="0" smtClean="0"/>
              <a:t> é definido como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Na forma matricial, pode-se escrever como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2225" name="Object 1"/>
          <p:cNvGraphicFramePr>
            <a:graphicFrameLocks noChangeAspect="1"/>
          </p:cNvGraphicFramePr>
          <p:nvPr/>
        </p:nvGraphicFramePr>
        <p:xfrm>
          <a:off x="3428992" y="2443162"/>
          <a:ext cx="2266950" cy="914400"/>
        </p:xfrm>
        <a:graphic>
          <a:graphicData uri="http://schemas.openxmlformats.org/presentationml/2006/ole">
            <p:oleObj spid="_x0000_s52225" name="Equação" r:id="rId3" imgW="1130300" imgH="4572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43900" y="2753021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(16)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3643306" y="4286266"/>
          <a:ext cx="1828800" cy="1428750"/>
        </p:xfrm>
        <a:graphic>
          <a:graphicData uri="http://schemas.openxmlformats.org/presentationml/2006/ole">
            <p:oleObj spid="_x0000_s52227" name="Equação" r:id="rId4" imgW="914400" imgH="71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Delta de </a:t>
            </a:r>
            <a:r>
              <a:rPr lang="pt-BR" dirty="0" err="1" smtClean="0"/>
              <a:t>Kronecker</a:t>
            </a:r>
            <a:r>
              <a:rPr lang="pt-BR" dirty="0" smtClean="0"/>
              <a:t> e Tensor de Permutação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delta de </a:t>
            </a:r>
            <a:r>
              <a:rPr lang="pt-BR" dirty="0" err="1" smtClean="0"/>
              <a:t>Kronecker</a:t>
            </a:r>
            <a:r>
              <a:rPr lang="pt-BR" dirty="0" smtClean="0"/>
              <a:t> é empregado principalmente no seguinte caso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 </a:t>
            </a:r>
            <a:r>
              <a:rPr lang="pt-BR" i="1" dirty="0" smtClean="0"/>
              <a:t>i</a:t>
            </a:r>
            <a:r>
              <a:rPr lang="pt-BR" dirty="0" smtClean="0"/>
              <a:t> = 1               ; se </a:t>
            </a:r>
            <a:r>
              <a:rPr lang="pt-BR" i="1" dirty="0" smtClean="0"/>
              <a:t>i </a:t>
            </a:r>
            <a:r>
              <a:rPr lang="pt-BR" dirty="0" smtClean="0"/>
              <a:t> = 2,               ; se </a:t>
            </a:r>
            <a:r>
              <a:rPr lang="pt-BR" i="1" dirty="0" smtClean="0"/>
              <a:t>i</a:t>
            </a:r>
            <a:r>
              <a:rPr lang="pt-BR" dirty="0" smtClean="0"/>
              <a:t> = 3</a:t>
            </a:r>
            <a:r>
              <a:rPr lang="pt-BR" i="1" dirty="0" smtClean="0"/>
              <a:t>,</a:t>
            </a:r>
          </a:p>
          <a:p>
            <a:r>
              <a:rPr lang="pt-BR" dirty="0" smtClean="0"/>
              <a:t>Assim: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35</a:t>
            </a:fld>
            <a:endParaRPr lang="pt-BR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2976574" y="2874962"/>
          <a:ext cx="3238500" cy="482600"/>
        </p:xfrm>
        <a:graphic>
          <a:graphicData uri="http://schemas.openxmlformats.org/presentationml/2006/ole">
            <p:oleObj spid="_x0000_s54273" name="Equação" r:id="rId3" imgW="1600200" imgH="241300" progId="Equation.3">
              <p:embed/>
            </p:oleObj>
          </a:graphicData>
        </a:graphic>
      </p:graphicFrame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2071670" y="3598863"/>
          <a:ext cx="1331912" cy="555625"/>
        </p:xfrm>
        <a:graphic>
          <a:graphicData uri="http://schemas.openxmlformats.org/presentationml/2006/ole">
            <p:oleObj spid="_x0000_s54275" name="Equação" r:id="rId4" imgW="571252" imgH="241195" progId="Equation.3">
              <p:embed/>
            </p:oleObj>
          </a:graphicData>
        </a:graphic>
      </p:graphicFrame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4786314" y="3589342"/>
          <a:ext cx="1352550" cy="554038"/>
        </p:xfrm>
        <a:graphic>
          <a:graphicData uri="http://schemas.openxmlformats.org/presentationml/2006/ole">
            <p:oleObj spid="_x0000_s54277" name="Equação" r:id="rId5" imgW="583947" imgH="241195" progId="Equation.3">
              <p:embed/>
            </p:oleObj>
          </a:graphicData>
        </a:graphic>
      </p:graphicFrame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7358082" y="3589342"/>
          <a:ext cx="1352550" cy="554038"/>
        </p:xfrm>
        <a:graphic>
          <a:graphicData uri="http://schemas.openxmlformats.org/presentationml/2006/ole">
            <p:oleObj spid="_x0000_s54279" name="Equação" r:id="rId6" imgW="583947" imgH="241195" progId="Equation.3">
              <p:embed/>
            </p:oleObj>
          </a:graphicData>
        </a:graphic>
      </p:graphicFrame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4000496" y="4786322"/>
          <a:ext cx="1158875" cy="482600"/>
        </p:xfrm>
        <a:graphic>
          <a:graphicData uri="http://schemas.openxmlformats.org/presentationml/2006/ole">
            <p:oleObj spid="_x0000_s54281" name="Equação" r:id="rId7" imgW="571252" imgH="241195" progId="Equation.3">
              <p:embed/>
            </p:oleObj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8072462" y="4824723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(17)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Delta de </a:t>
            </a:r>
            <a:r>
              <a:rPr lang="pt-BR" dirty="0" err="1" smtClean="0"/>
              <a:t>Kronecker</a:t>
            </a:r>
            <a:r>
              <a:rPr lang="pt-BR" dirty="0" smtClean="0"/>
              <a:t> e Tensor </a:t>
            </a:r>
            <a:r>
              <a:rPr lang="pt-BR" smtClean="0"/>
              <a:t>de Permutação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pt-BR" dirty="0" smtClean="0"/>
              <a:t>A partir da definição, nota-se que </a:t>
            </a:r>
            <a:r>
              <a:rPr lang="el-GR" i="1" dirty="0" smtClean="0"/>
              <a:t>δ</a:t>
            </a:r>
            <a:r>
              <a:rPr lang="pt-BR" i="1" baseline="-25000" dirty="0" err="1" smtClean="0"/>
              <a:t>ij</a:t>
            </a:r>
            <a:r>
              <a:rPr lang="pt-BR" dirty="0" smtClean="0"/>
              <a:t> é um tensor isotrópico, pois seus componentes são invariáveis ao se efetuar uma rotação do sistema de coordenadas, ou seja,            . </a:t>
            </a:r>
          </a:p>
          <a:p>
            <a:r>
              <a:rPr lang="pt-BR" dirty="0" smtClean="0"/>
              <a:t>Tensores isotrópicos podem apresentar várias ordens: não existe tensor isotrópico de primeira ordem e </a:t>
            </a:r>
            <a:r>
              <a:rPr lang="el-GR" i="1" dirty="0" smtClean="0"/>
              <a:t>δ</a:t>
            </a:r>
            <a:r>
              <a:rPr lang="pt-BR" i="1" baseline="-25000" dirty="0" err="1" smtClean="0"/>
              <a:t>ij</a:t>
            </a:r>
            <a:r>
              <a:rPr lang="pt-BR" dirty="0" smtClean="0"/>
              <a:t> é o único tensor isotrópico de segunda ordem.</a:t>
            </a:r>
          </a:p>
          <a:p>
            <a:r>
              <a:rPr lang="pt-BR" dirty="0" smtClean="0"/>
              <a:t>Existe somente um tensor isotrópico de terceira ordem, chamado de tensor de permutação ou alternância.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1571604" y="2928934"/>
          <a:ext cx="1087438" cy="555625"/>
        </p:xfrm>
        <a:graphic>
          <a:graphicData uri="http://schemas.openxmlformats.org/presentationml/2006/ole">
            <p:oleObj spid="_x0000_s53249" name="Equação" r:id="rId3" imgW="469696" imgH="241195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Delta de </a:t>
            </a:r>
            <a:r>
              <a:rPr lang="pt-BR" dirty="0" err="1" smtClean="0"/>
              <a:t>Kronecker</a:t>
            </a:r>
            <a:r>
              <a:rPr lang="pt-BR" dirty="0" smtClean="0"/>
              <a:t> e Tensor </a:t>
            </a:r>
            <a:r>
              <a:rPr lang="pt-BR" smtClean="0"/>
              <a:t>de Permutação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tensor de permutação é definido como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Relação épsilon-delta (</a:t>
            </a:r>
            <a:r>
              <a:rPr lang="el-GR" i="1" dirty="0" smtClean="0"/>
              <a:t>εδ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37</a:t>
            </a:fld>
            <a:endParaRPr lang="pt-BR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982687" y="2428878"/>
          <a:ext cx="7161213" cy="1428750"/>
        </p:xfrm>
        <a:graphic>
          <a:graphicData uri="http://schemas.openxmlformats.org/presentationml/2006/ole">
            <p:oleObj spid="_x0000_s56321" name="Equação" r:id="rId3" imgW="3581400" imgH="7112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2824459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(18)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143240" y="5072074"/>
          <a:ext cx="2778125" cy="482600"/>
        </p:xfrm>
        <a:graphic>
          <a:graphicData uri="http://schemas.openxmlformats.org/presentationml/2006/ole">
            <p:oleObj spid="_x0000_s56323" name="Equação" r:id="rId4" imgW="1371600" imgH="241300" progId="Equation.3">
              <p:embed/>
            </p:oleObj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8215338" y="5110475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(19)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Produto Interno (Escalar)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produto interno (escalar) entre dois vetores </a:t>
            </a:r>
            <a:r>
              <a:rPr lang="pt-BR" b="1" dirty="0" smtClean="0"/>
              <a:t>u</a:t>
            </a:r>
            <a:r>
              <a:rPr lang="pt-BR" dirty="0" smtClean="0"/>
              <a:t> e </a:t>
            </a:r>
            <a:r>
              <a:rPr lang="pt-BR" b="1" dirty="0" smtClean="0"/>
              <a:t>v</a:t>
            </a:r>
            <a:r>
              <a:rPr lang="pt-BR" dirty="0" smtClean="0"/>
              <a:t> é definido (usualmente) como o escalar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38</a:t>
            </a:fld>
            <a:endParaRPr lang="pt-BR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5297" name="Object 1"/>
          <p:cNvGraphicFramePr>
            <a:graphicFrameLocks noChangeAspect="1"/>
          </p:cNvGraphicFramePr>
          <p:nvPr/>
        </p:nvGraphicFramePr>
        <p:xfrm>
          <a:off x="2285984" y="3017838"/>
          <a:ext cx="4533900" cy="482600"/>
        </p:xfrm>
        <a:graphic>
          <a:graphicData uri="http://schemas.openxmlformats.org/presentationml/2006/ole">
            <p:oleObj spid="_x0000_s55297" name="Equação" r:id="rId3" imgW="22352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Produto Externo (Vetorial)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produto externo (vetorial) entre dois vetores </a:t>
            </a:r>
            <a:r>
              <a:rPr lang="pt-BR" b="1" dirty="0" smtClean="0"/>
              <a:t>u</a:t>
            </a:r>
            <a:r>
              <a:rPr lang="pt-BR" dirty="0" smtClean="0"/>
              <a:t> e </a:t>
            </a:r>
            <a:r>
              <a:rPr lang="pt-BR" b="1" dirty="0" smtClean="0"/>
              <a:t>v</a:t>
            </a:r>
            <a:r>
              <a:rPr lang="pt-BR" dirty="0" smtClean="0"/>
              <a:t> é definido como sendo o vetor </a:t>
            </a:r>
            <a:r>
              <a:rPr lang="pt-BR" b="1" dirty="0" smtClean="0"/>
              <a:t>w</a:t>
            </a:r>
            <a:r>
              <a:rPr lang="pt-BR" dirty="0" smtClean="0"/>
              <a:t> cuja magnitude é dada por           , sendo </a:t>
            </a:r>
            <a:r>
              <a:rPr lang="el-GR" i="1" dirty="0" smtClean="0"/>
              <a:t>θ</a:t>
            </a:r>
            <a:r>
              <a:rPr lang="pt-BR" dirty="0" smtClean="0"/>
              <a:t> o ângulo entre </a:t>
            </a:r>
            <a:r>
              <a:rPr lang="pt-BR" b="1" dirty="0" smtClean="0"/>
              <a:t>u</a:t>
            </a:r>
            <a:r>
              <a:rPr lang="pt-BR" dirty="0" smtClean="0"/>
              <a:t> e </a:t>
            </a:r>
            <a:r>
              <a:rPr lang="pt-BR" b="1" dirty="0" smtClean="0"/>
              <a:t>v</a:t>
            </a:r>
            <a:r>
              <a:rPr lang="pt-BR" dirty="0" smtClean="0"/>
              <a:t>, e cuja direção é perpendicular ao plano definido por </a:t>
            </a:r>
            <a:r>
              <a:rPr lang="pt-BR" b="1" dirty="0" smtClean="0"/>
              <a:t>u</a:t>
            </a:r>
            <a:r>
              <a:rPr lang="pt-BR" dirty="0" smtClean="0"/>
              <a:t> e </a:t>
            </a:r>
            <a:r>
              <a:rPr lang="pt-BR" b="1" dirty="0" smtClean="0"/>
              <a:t>v</a:t>
            </a:r>
            <a:r>
              <a:rPr lang="pt-BR" dirty="0" smtClean="0"/>
              <a:t>, sendo que </a:t>
            </a:r>
            <a:r>
              <a:rPr lang="pt-BR" b="1" dirty="0" smtClean="0"/>
              <a:t>u</a:t>
            </a:r>
            <a:r>
              <a:rPr lang="pt-BR" dirty="0" smtClean="0"/>
              <a:t>, </a:t>
            </a:r>
            <a:r>
              <a:rPr lang="pt-BR" b="1" dirty="0" smtClean="0"/>
              <a:t>v</a:t>
            </a:r>
            <a:r>
              <a:rPr lang="pt-BR" dirty="0" smtClean="0"/>
              <a:t> e </a:t>
            </a:r>
            <a:r>
              <a:rPr lang="pt-BR" b="1" dirty="0" smtClean="0"/>
              <a:t>w</a:t>
            </a:r>
            <a:r>
              <a:rPr lang="pt-BR" dirty="0" smtClean="0"/>
              <a:t> seguem um sistema de coordenadas </a:t>
            </a:r>
            <a:r>
              <a:rPr lang="pt-BR" dirty="0" err="1" smtClean="0"/>
              <a:t>dextrógiro</a:t>
            </a:r>
            <a:r>
              <a:rPr lang="pt-BR" dirty="0" smtClean="0"/>
              <a:t> (seguem a regra da mão direita):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39</a:t>
            </a:fld>
            <a:endParaRPr lang="pt-BR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1816088" y="2522534"/>
          <a:ext cx="1112838" cy="406400"/>
        </p:xfrm>
        <a:graphic>
          <a:graphicData uri="http://schemas.openxmlformats.org/presentationml/2006/ole">
            <p:oleObj spid="_x0000_s57345" name="Equação" r:id="rId3" imgW="494870" imgH="177646" progId="Equation.3">
              <p:embed/>
            </p:oleObj>
          </a:graphicData>
        </a:graphic>
      </p:graphicFrame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8215338" y="4967599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(20)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1214414" y="4989527"/>
          <a:ext cx="6737350" cy="511175"/>
        </p:xfrm>
        <a:graphic>
          <a:graphicData uri="http://schemas.openxmlformats.org/presentationml/2006/ole">
            <p:oleObj spid="_x0000_s57349" name="Equação" r:id="rId4" imgW="3390900" imgH="2540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Rotação de eixos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Sejam </a:t>
            </a:r>
            <a:r>
              <a:rPr lang="pt-BR" i="1" dirty="0" smtClean="0"/>
              <a:t>x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pt-BR" i="1" dirty="0" smtClean="0"/>
              <a:t>x</a:t>
            </a:r>
            <a:r>
              <a:rPr lang="pt-BR" baseline="-25000" dirty="0" smtClean="0"/>
              <a:t>2</a:t>
            </a:r>
            <a:r>
              <a:rPr lang="pt-BR" dirty="0" smtClean="0"/>
              <a:t> e </a:t>
            </a:r>
            <a:r>
              <a:rPr lang="pt-BR" i="1" dirty="0" smtClean="0"/>
              <a:t>x</a:t>
            </a:r>
            <a:r>
              <a:rPr lang="pt-BR" baseline="-25000" dirty="0" smtClean="0"/>
              <a:t>3</a:t>
            </a:r>
            <a:r>
              <a:rPr lang="pt-BR" dirty="0" smtClean="0"/>
              <a:t> os eixos originais e              o sistema </a:t>
            </a:r>
            <a:r>
              <a:rPr lang="pt-BR" dirty="0" err="1" smtClean="0"/>
              <a:t>rotacionado</a:t>
            </a:r>
            <a:r>
              <a:rPr lang="pt-BR" dirty="0" smtClean="0"/>
              <a:t>. As componentes do vetor posição </a:t>
            </a:r>
            <a:r>
              <a:rPr lang="pt-BR" b="1" dirty="0" smtClean="0"/>
              <a:t>x</a:t>
            </a:r>
            <a:r>
              <a:rPr lang="pt-BR" dirty="0" smtClean="0"/>
              <a:t> no sistema original e no sistema </a:t>
            </a:r>
            <a:r>
              <a:rPr lang="pt-BR" dirty="0" err="1" smtClean="0"/>
              <a:t>rotacionado</a:t>
            </a:r>
            <a:r>
              <a:rPr lang="pt-BR" dirty="0" smtClean="0"/>
              <a:t> são denotados por </a:t>
            </a:r>
            <a:r>
              <a:rPr lang="pt-BR" i="1" dirty="0" smtClean="0"/>
              <a:t>x</a:t>
            </a:r>
            <a:r>
              <a:rPr lang="pt-BR" i="1" baseline="-25000" dirty="0" smtClean="0"/>
              <a:t>i</a:t>
            </a:r>
            <a:r>
              <a:rPr lang="pt-BR" dirty="0" smtClean="0"/>
              <a:t> e    , nessa ordem. O cosseno do ângulo entre o eixo antigo (</a:t>
            </a:r>
            <a:r>
              <a:rPr lang="pt-BR" i="1" dirty="0" smtClean="0"/>
              <a:t>i</a:t>
            </a:r>
            <a:r>
              <a:rPr lang="pt-BR" dirty="0" smtClean="0"/>
              <a:t>) e o novo ( </a:t>
            </a:r>
            <a:r>
              <a:rPr lang="pt-BR" i="1" dirty="0" smtClean="0"/>
              <a:t>j</a:t>
            </a:r>
            <a:r>
              <a:rPr lang="pt-BR" dirty="0" smtClean="0"/>
              <a:t>) é representado por </a:t>
            </a:r>
            <a:r>
              <a:rPr lang="pt-BR" i="1" dirty="0" err="1" smtClean="0"/>
              <a:t>c</a:t>
            </a:r>
            <a:r>
              <a:rPr lang="pt-BR" i="1" baseline="-25000" dirty="0" err="1" smtClean="0"/>
              <a:t>ij</a:t>
            </a:r>
            <a:r>
              <a:rPr lang="pt-BR" dirty="0" smtClean="0"/>
              <a:t>. Um pouco de geometria mostra que os componentes no sistema </a:t>
            </a:r>
            <a:r>
              <a:rPr lang="pt-BR" dirty="0" err="1" smtClean="0"/>
              <a:t>rotacionado</a:t>
            </a:r>
            <a:r>
              <a:rPr lang="pt-BR" dirty="0" smtClean="0"/>
              <a:t> estão relacionados aos componentes no sistema original por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6705624" y="1665279"/>
          <a:ext cx="1295400" cy="477837"/>
        </p:xfrm>
        <a:graphic>
          <a:graphicData uri="http://schemas.openxmlformats.org/presentationml/2006/ole">
            <p:oleObj spid="_x0000_s3073" name="Equação" r:id="rId3" imgW="622030" imgH="228501" progId="Equation.3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857875" y="2946400"/>
          <a:ext cx="320675" cy="482600"/>
        </p:xfrm>
        <a:graphic>
          <a:graphicData uri="http://schemas.openxmlformats.org/presentationml/2006/ole">
            <p:oleObj spid="_x0000_s3075" name="Equação" r:id="rId4" imgW="152334" imgH="228501" progId="Equation.3">
              <p:embed/>
            </p:oleObj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500298" y="5214950"/>
          <a:ext cx="4067175" cy="866775"/>
        </p:xfrm>
        <a:graphic>
          <a:graphicData uri="http://schemas.openxmlformats.org/presentationml/2006/ole">
            <p:oleObj spid="_x0000_s3077" name="Equação" r:id="rId5" imgW="2006600" imgH="431800" progId="Equation.3">
              <p:embed/>
            </p:oleObj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8358214" y="5429264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Produto Externo (Vetorial)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forma matricial tem-se: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 na notação </a:t>
            </a:r>
            <a:r>
              <a:rPr lang="pt-BR" dirty="0" err="1" smtClean="0"/>
              <a:t>indicial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40</a:t>
            </a:fld>
            <a:endParaRPr lang="pt-BR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2962286" y="4929198"/>
          <a:ext cx="3181350" cy="482600"/>
        </p:xfrm>
        <a:graphic>
          <a:graphicData uri="http://schemas.openxmlformats.org/presentationml/2006/ole">
            <p:oleObj spid="_x0000_s58372" name="Equação" r:id="rId3" imgW="1574800" imgH="241300" progId="Equation.3">
              <p:embed/>
            </p:oleObj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8143900" y="4967599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(21)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3121035" y="2357430"/>
          <a:ext cx="2879725" cy="1468438"/>
        </p:xfrm>
        <a:graphic>
          <a:graphicData uri="http://schemas.openxmlformats.org/presentationml/2006/ole">
            <p:oleObj spid="_x0000_s58374" name="Equação" r:id="rId4" imgW="1435100" imgH="736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</p:spPr>
        <p:txBody>
          <a:bodyPr>
            <a:normAutofit fontScale="90000"/>
          </a:bodyPr>
          <a:lstStyle/>
          <a:p>
            <a:r>
              <a:rPr lang="pt-BR" dirty="0" smtClean="0"/>
              <a:t>Gradiente, Divergente e Rotacional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operador </a:t>
            </a:r>
            <a:r>
              <a:rPr lang="pt-BR" dirty="0" err="1" smtClean="0"/>
              <a:t>nabla</a:t>
            </a:r>
            <a:r>
              <a:rPr lang="pt-BR" dirty="0" smtClean="0"/>
              <a:t>     é definido simbolicamente por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Quando operado sobre uma função escalar de posição </a:t>
            </a:r>
            <a:r>
              <a:rPr lang="el-GR" i="1" dirty="0" smtClean="0"/>
              <a:t>ϕ</a:t>
            </a:r>
            <a:r>
              <a:rPr lang="pt-BR" dirty="0" smtClean="0"/>
              <a:t>, gera-se o vetor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41</a:t>
            </a:fld>
            <a:endParaRPr lang="pt-BR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2465" name="Object 1"/>
          <p:cNvGraphicFramePr>
            <a:graphicFrameLocks noChangeAspect="1"/>
          </p:cNvGraphicFramePr>
          <p:nvPr/>
        </p:nvGraphicFramePr>
        <p:xfrm>
          <a:off x="3357554" y="1666865"/>
          <a:ext cx="341313" cy="404813"/>
        </p:xfrm>
        <a:graphic>
          <a:graphicData uri="http://schemas.openxmlformats.org/presentationml/2006/ole">
            <p:oleObj spid="_x0000_s62465" name="Equação" r:id="rId3" imgW="152202" imgH="177569" progId="Equation.3">
              <p:embed/>
            </p:oleObj>
          </a:graphicData>
        </a:graphic>
      </p:graphicFrame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2392378" y="2419349"/>
          <a:ext cx="4394200" cy="866775"/>
        </p:xfrm>
        <a:graphic>
          <a:graphicData uri="http://schemas.openxmlformats.org/presentationml/2006/ole">
            <p:oleObj spid="_x0000_s62467" name="Equação" r:id="rId4" imgW="2171700" imgH="431800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143900" y="264318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(22)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3803655" y="4776803"/>
          <a:ext cx="1482725" cy="866775"/>
        </p:xfrm>
        <a:graphic>
          <a:graphicData uri="http://schemas.openxmlformats.org/presentationml/2006/ole">
            <p:oleObj spid="_x0000_s62469" name="Equação" r:id="rId5" imgW="7366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</p:spPr>
        <p:txBody>
          <a:bodyPr>
            <a:normAutofit fontScale="90000"/>
          </a:bodyPr>
          <a:lstStyle/>
          <a:p>
            <a:r>
              <a:rPr lang="pt-BR" dirty="0" smtClean="0"/>
              <a:t>Gradiente, Divergente </a:t>
            </a:r>
            <a:r>
              <a:rPr lang="pt-BR" smtClean="0"/>
              <a:t>e Rotacional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i="1" dirty="0" smtClean="0"/>
              <a:t>i</a:t>
            </a:r>
            <a:r>
              <a:rPr lang="pt-BR" dirty="0" smtClean="0"/>
              <a:t>-componente do vetor é avaliado por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vetor         é conhecido como gradiente de </a:t>
            </a:r>
            <a:r>
              <a:rPr lang="el-GR" i="1" dirty="0" smtClean="0"/>
              <a:t>ϕ</a:t>
            </a:r>
            <a:r>
              <a:rPr lang="pt-BR" i="1" dirty="0" smtClean="0"/>
              <a:t>.</a:t>
            </a:r>
          </a:p>
          <a:p>
            <a:r>
              <a:rPr lang="pt-BR" dirty="0" smtClean="0"/>
              <a:t>Nota-se que    é perpendicular às linhas de </a:t>
            </a:r>
            <a:r>
              <a:rPr lang="el-GR" i="1" dirty="0" smtClean="0"/>
              <a:t>ϕ</a:t>
            </a:r>
            <a:r>
              <a:rPr lang="pt-BR" dirty="0" smtClean="0"/>
              <a:t> constantes e fornece a magnitude e a direção da máxima taxa de variação espacial de </a:t>
            </a:r>
            <a:r>
              <a:rPr lang="el-GR" i="1" dirty="0" smtClean="0"/>
              <a:t>ϕ</a:t>
            </a:r>
            <a:r>
              <a:rPr lang="pt-BR" dirty="0" smtClean="0"/>
              <a:t>. A taxa de variação para outra direção </a:t>
            </a:r>
            <a:r>
              <a:rPr lang="pt-BR" b="1" dirty="0" smtClean="0"/>
              <a:t>n</a:t>
            </a:r>
            <a:r>
              <a:rPr lang="pt-BR" dirty="0" smtClean="0"/>
              <a:t> qualquer pode ser avaliada por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42</a:t>
            </a:fld>
            <a:endParaRPr lang="pt-BR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3857620" y="2346323"/>
          <a:ext cx="1465263" cy="868363"/>
        </p:xfrm>
        <a:graphic>
          <a:graphicData uri="http://schemas.openxmlformats.org/presentationml/2006/ole">
            <p:oleObj spid="_x0000_s61441" name="Equação" r:id="rId3" imgW="723586" imgH="431613" progId="Equation.3">
              <p:embed/>
            </p:oleObj>
          </a:graphicData>
        </a:graphic>
      </p:graphicFrame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2071670" y="3214686"/>
          <a:ext cx="554038" cy="465138"/>
        </p:xfrm>
        <a:graphic>
          <a:graphicData uri="http://schemas.openxmlformats.org/presentationml/2006/ole">
            <p:oleObj spid="_x0000_s61443" name="Equação" r:id="rId4" imgW="241195" imgH="203112" progId="Equation.3">
              <p:embed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2946393" y="3714752"/>
          <a:ext cx="554037" cy="465137"/>
        </p:xfrm>
        <a:graphic>
          <a:graphicData uri="http://schemas.openxmlformats.org/presentationml/2006/ole">
            <p:oleObj spid="_x0000_s61445" name="Equação" r:id="rId5" imgW="241195" imgH="203112" progId="Equation.3">
              <p:embed/>
            </p:oleObj>
          </a:graphicData>
        </a:graphic>
      </p:graphicFrame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3714744" y="5856310"/>
          <a:ext cx="1690688" cy="787400"/>
        </p:xfrm>
        <a:graphic>
          <a:graphicData uri="http://schemas.openxmlformats.org/presentationml/2006/ole">
            <p:oleObj spid="_x0000_s61446" name="Equação" r:id="rId6" imgW="837836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</p:spPr>
        <p:txBody>
          <a:bodyPr>
            <a:normAutofit fontScale="90000"/>
          </a:bodyPr>
          <a:lstStyle/>
          <a:p>
            <a:r>
              <a:rPr lang="pt-BR" dirty="0" smtClean="0"/>
              <a:t>Gradiente, Divergente </a:t>
            </a:r>
            <a:r>
              <a:rPr lang="pt-BR" smtClean="0"/>
              <a:t>e Rotacional</a:t>
            </a:r>
            <a:endParaRPr lang="pt-BR" dirty="0"/>
          </a:p>
        </p:txBody>
      </p:sp>
      <p:pic>
        <p:nvPicPr>
          <p:cNvPr id="5" name="Espaço Reservado para Conteúdo 4" descr="Fig02.0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60828" y="1428736"/>
            <a:ext cx="4822343" cy="4525963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43</a:t>
            </a:fld>
            <a:endParaRPr lang="pt-B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</p:spPr>
        <p:txBody>
          <a:bodyPr>
            <a:normAutofit fontScale="90000"/>
          </a:bodyPr>
          <a:lstStyle/>
          <a:p>
            <a:r>
              <a:rPr lang="pt-BR" dirty="0" smtClean="0"/>
              <a:t>Gradiente, Divergente </a:t>
            </a:r>
            <a:r>
              <a:rPr lang="pt-BR" smtClean="0"/>
              <a:t>e Rotacional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divergente de um campo vetorial </a:t>
            </a:r>
            <a:r>
              <a:rPr lang="pt-BR" b="1" dirty="0" smtClean="0"/>
              <a:t>u</a:t>
            </a:r>
            <a:r>
              <a:rPr lang="pt-BR" dirty="0" smtClean="0"/>
              <a:t> é um escalar definido por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Pode-se, também, generalizar as operações de gradiente de um escalar e de divergente de um vetor.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44</a:t>
            </a:fld>
            <a:endParaRPr lang="pt-BR"/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0417" name="Object 1"/>
          <p:cNvGraphicFramePr>
            <a:graphicFrameLocks noChangeAspect="1"/>
          </p:cNvGraphicFramePr>
          <p:nvPr/>
        </p:nvGraphicFramePr>
        <p:xfrm>
          <a:off x="2773375" y="2857496"/>
          <a:ext cx="3656013" cy="914400"/>
        </p:xfrm>
        <a:graphic>
          <a:graphicData uri="http://schemas.openxmlformats.org/presentationml/2006/ole">
            <p:oleObj spid="_x0000_s60417" name="Equação" r:id="rId3" imgW="1828800" imgH="4572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43900" y="3038773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(23)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</p:spPr>
        <p:txBody>
          <a:bodyPr>
            <a:normAutofit fontScale="90000"/>
          </a:bodyPr>
          <a:lstStyle/>
          <a:p>
            <a:r>
              <a:rPr lang="pt-BR" dirty="0" smtClean="0"/>
              <a:t>Gradiente, Divergente </a:t>
            </a:r>
            <a:r>
              <a:rPr lang="pt-BR" smtClean="0"/>
              <a:t>e Rotacional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Por exemplo, pode-se definir o divergente de um tensor de segunda ordem </a:t>
            </a:r>
            <a:r>
              <a:rPr lang="el-GR" b="1" dirty="0" smtClean="0"/>
              <a:t>τ</a:t>
            </a:r>
            <a:r>
              <a:rPr lang="pt-BR" dirty="0" smtClean="0"/>
              <a:t> como um vetor cuja </a:t>
            </a:r>
            <a:r>
              <a:rPr lang="pt-BR" i="1" dirty="0" smtClean="0"/>
              <a:t>i</a:t>
            </a:r>
            <a:r>
              <a:rPr lang="pt-BR" dirty="0" smtClean="0"/>
              <a:t>-componente é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Torna-se, assim, evidente que a operação representada pelo divergente reduz em uma ordem o tensor. Em contraste, a operação representada pelo gradiente aumenta a ordem do tensor em uma unidade.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45</a:t>
            </a:fld>
            <a:endParaRPr lang="pt-B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3489" name="Object 1"/>
          <p:cNvGraphicFramePr>
            <a:graphicFrameLocks noChangeAspect="1"/>
          </p:cNvGraphicFramePr>
          <p:nvPr/>
        </p:nvGraphicFramePr>
        <p:xfrm>
          <a:off x="3714744" y="2857496"/>
          <a:ext cx="1676400" cy="914400"/>
        </p:xfrm>
        <a:graphic>
          <a:graphicData uri="http://schemas.openxmlformats.org/presentationml/2006/ole">
            <p:oleObj spid="_x0000_s63489" name="Equação" r:id="rId3" imgW="8382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</p:spPr>
        <p:txBody>
          <a:bodyPr>
            <a:normAutofit fontScale="90000"/>
          </a:bodyPr>
          <a:lstStyle/>
          <a:p>
            <a:r>
              <a:rPr lang="pt-BR" dirty="0" smtClean="0"/>
              <a:t>Gradiente, Divergente </a:t>
            </a:r>
            <a:r>
              <a:rPr lang="pt-BR" smtClean="0"/>
              <a:t>e Rotacional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rotacional de um campo vetorial </a:t>
            </a:r>
            <a:r>
              <a:rPr lang="pt-BR" b="1" dirty="0" smtClean="0"/>
              <a:t>u</a:t>
            </a:r>
            <a:r>
              <a:rPr lang="pt-BR" dirty="0" smtClean="0"/>
              <a:t> é devido como o vetor cuja </a:t>
            </a:r>
            <a:r>
              <a:rPr lang="pt-BR" i="1" dirty="0" err="1" smtClean="0"/>
              <a:t>i</a:t>
            </a:r>
            <a:r>
              <a:rPr lang="pt-BR" dirty="0" err="1" smtClean="0"/>
              <a:t>-ésima</a:t>
            </a:r>
            <a:r>
              <a:rPr lang="pt-BR" dirty="0" smtClean="0"/>
              <a:t> componente é dada por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Dessa forma, os três componentes do rotacional são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46</a:t>
            </a:fld>
            <a:endParaRPr lang="pt-BR"/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4513" name="Object 1"/>
          <p:cNvGraphicFramePr>
            <a:graphicFrameLocks noChangeAspect="1"/>
          </p:cNvGraphicFramePr>
          <p:nvPr/>
        </p:nvGraphicFramePr>
        <p:xfrm>
          <a:off x="3513145" y="2714620"/>
          <a:ext cx="2130425" cy="885825"/>
        </p:xfrm>
        <a:graphic>
          <a:graphicData uri="http://schemas.openxmlformats.org/presentationml/2006/ole">
            <p:oleObj spid="_x0000_s64513" name="Equação" r:id="rId3" imgW="1079032" imgH="444307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43900" y="2857496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(24)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962168" y="4325950"/>
          <a:ext cx="5181600" cy="960438"/>
        </p:xfrm>
        <a:graphic>
          <a:graphicData uri="http://schemas.openxmlformats.org/presentationml/2006/ole">
            <p:oleObj spid="_x0000_s64515" name="Equação" r:id="rId4" imgW="2616200" imgH="482600" progId="Equation.3">
              <p:embed/>
            </p:oleObj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8160653" y="450057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(25)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Gradiente, Divergente e Rotacional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campo vetorial </a:t>
            </a:r>
            <a:r>
              <a:rPr lang="pt-BR" b="1" dirty="0" smtClean="0"/>
              <a:t>u</a:t>
            </a:r>
            <a:r>
              <a:rPr lang="pt-BR" dirty="0" smtClean="0"/>
              <a:t> é chamado </a:t>
            </a:r>
            <a:r>
              <a:rPr lang="pt-BR" dirty="0" err="1" smtClean="0"/>
              <a:t>solenoidal</a:t>
            </a:r>
            <a:r>
              <a:rPr lang="pt-BR" dirty="0" smtClean="0"/>
              <a:t> se</a:t>
            </a:r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 termo </a:t>
            </a:r>
            <a:r>
              <a:rPr lang="pt-BR" dirty="0" err="1" smtClean="0"/>
              <a:t>solenoidal</a:t>
            </a:r>
            <a:r>
              <a:rPr lang="pt-BR" dirty="0" smtClean="0"/>
              <a:t> refere-se ao fato de que a indução magnética </a:t>
            </a:r>
            <a:r>
              <a:rPr lang="pt-BR" b="1" dirty="0" smtClean="0"/>
              <a:t>B</a:t>
            </a:r>
            <a:r>
              <a:rPr lang="pt-BR" dirty="0" smtClean="0"/>
              <a:t> sempre satisfaz a relação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Já o campo vetorial </a:t>
            </a:r>
            <a:r>
              <a:rPr lang="pt-BR" b="1" dirty="0" smtClean="0"/>
              <a:t>u</a:t>
            </a:r>
            <a:r>
              <a:rPr lang="pt-BR" dirty="0" smtClean="0"/>
              <a:t> é chamado </a:t>
            </a:r>
            <a:r>
              <a:rPr lang="pt-BR" dirty="0" err="1" smtClean="0"/>
              <a:t>irrotacional</a:t>
            </a:r>
            <a:r>
              <a:rPr lang="pt-BR" dirty="0" smtClean="0"/>
              <a:t> 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47</a:t>
            </a:fld>
            <a:endParaRPr lang="pt-BR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5537" name="Object 1"/>
          <p:cNvGraphicFramePr>
            <a:graphicFrameLocks noChangeAspect="1"/>
          </p:cNvGraphicFramePr>
          <p:nvPr/>
        </p:nvGraphicFramePr>
        <p:xfrm>
          <a:off x="4000496" y="2357430"/>
          <a:ext cx="1068388" cy="355600"/>
        </p:xfrm>
        <a:graphic>
          <a:graphicData uri="http://schemas.openxmlformats.org/presentationml/2006/ole">
            <p:oleObj spid="_x0000_s65537" name="Equação" r:id="rId3" imgW="545626" imgH="177646" progId="Equation.3">
              <p:embed/>
            </p:oleObj>
          </a:graphicData>
        </a:graphic>
      </p:graphicFrame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000496" y="5143514"/>
          <a:ext cx="1144588" cy="357188"/>
        </p:xfrm>
        <a:graphic>
          <a:graphicData uri="http://schemas.openxmlformats.org/presentationml/2006/ole">
            <p:oleObj spid="_x0000_s65539" name="Equação" r:id="rId4" imgW="583693" imgH="177646" progId="Equation.3">
              <p:embed/>
            </p:oleObj>
          </a:graphicData>
        </a:graphic>
      </p:graphicFrame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5929322" y="3465515"/>
          <a:ext cx="1220788" cy="392113"/>
        </p:xfrm>
        <a:graphic>
          <a:graphicData uri="http://schemas.openxmlformats.org/presentationml/2006/ole">
            <p:oleObj spid="_x0000_s65543" name="Equação" r:id="rId5" imgW="558558" imgH="177723" progId="Equation.3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Tensores Simétrico e Antissimétrico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tensor </a:t>
            </a:r>
            <a:r>
              <a:rPr lang="pt-BR" b="1" dirty="0" smtClean="0"/>
              <a:t>B</a:t>
            </a:r>
            <a:r>
              <a:rPr lang="pt-BR" dirty="0" smtClean="0"/>
              <a:t> é simétrico para os índices </a:t>
            </a:r>
            <a:r>
              <a:rPr lang="pt-BR" i="1" dirty="0" smtClean="0"/>
              <a:t>i</a:t>
            </a:r>
            <a:r>
              <a:rPr lang="pt-BR" dirty="0" smtClean="0"/>
              <a:t> e </a:t>
            </a:r>
            <a:r>
              <a:rPr lang="pt-BR" i="1" dirty="0" smtClean="0"/>
              <a:t>j</a:t>
            </a:r>
            <a:r>
              <a:rPr lang="pt-BR" dirty="0" smtClean="0"/>
              <a:t> se seus componentes não mudam quando </a:t>
            </a:r>
            <a:r>
              <a:rPr lang="pt-BR" i="1" dirty="0" smtClean="0"/>
              <a:t>i</a:t>
            </a:r>
            <a:r>
              <a:rPr lang="pt-BR" dirty="0" smtClean="0"/>
              <a:t> e </a:t>
            </a:r>
            <a:r>
              <a:rPr lang="pt-BR" i="1" dirty="0" smtClean="0"/>
              <a:t>j</a:t>
            </a:r>
            <a:r>
              <a:rPr lang="pt-BR" dirty="0" smtClean="0"/>
              <a:t> são permutados, ou seja, </a:t>
            </a:r>
            <a:r>
              <a:rPr lang="pt-BR" i="1" dirty="0" err="1" smtClean="0"/>
              <a:t>B</a:t>
            </a:r>
            <a:r>
              <a:rPr lang="pt-BR" i="1" baseline="-25000" dirty="0" err="1" smtClean="0"/>
              <a:t>ij</a:t>
            </a:r>
            <a:r>
              <a:rPr lang="pt-BR" dirty="0" smtClean="0"/>
              <a:t> = </a:t>
            </a:r>
            <a:r>
              <a:rPr lang="pt-BR" i="1" dirty="0" err="1" smtClean="0"/>
              <a:t>B</a:t>
            </a:r>
            <a:r>
              <a:rPr lang="pt-BR" i="1" baseline="-25000" dirty="0" err="1" smtClean="0"/>
              <a:t>ji</a:t>
            </a:r>
            <a:r>
              <a:rPr lang="pt-BR" dirty="0" smtClean="0"/>
              <a:t>.</a:t>
            </a:r>
          </a:p>
          <a:p>
            <a:r>
              <a:rPr lang="pt-BR" dirty="0" smtClean="0"/>
              <a:t>Dessa forma, a matriz de um tensor simétrico de segunda ordem possui apenas 6 componentes distintos.</a:t>
            </a:r>
          </a:p>
          <a:p>
            <a:r>
              <a:rPr lang="pt-BR" dirty="0" smtClean="0"/>
              <a:t>Por sua vez, </a:t>
            </a:r>
            <a:r>
              <a:rPr lang="pt-BR" b="1" dirty="0" smtClean="0"/>
              <a:t>B</a:t>
            </a:r>
            <a:r>
              <a:rPr lang="pt-BR" dirty="0" smtClean="0"/>
              <a:t> é antissimétrico se </a:t>
            </a:r>
            <a:r>
              <a:rPr lang="pt-BR" i="1" dirty="0" err="1" smtClean="0"/>
              <a:t>B</a:t>
            </a:r>
            <a:r>
              <a:rPr lang="pt-BR" i="1" baseline="-25000" dirty="0" err="1" smtClean="0"/>
              <a:t>ij</a:t>
            </a:r>
            <a:r>
              <a:rPr lang="pt-BR" dirty="0" smtClean="0"/>
              <a:t> = − </a:t>
            </a:r>
            <a:r>
              <a:rPr lang="pt-BR" i="1" dirty="0" err="1" smtClean="0"/>
              <a:t>B</a:t>
            </a:r>
            <a:r>
              <a:rPr lang="pt-BR" i="1" baseline="-25000" dirty="0" err="1" smtClean="0"/>
              <a:t>ji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matriz de um tensor antissimétrico de segunda ordem possui apenas 3 componentes distintos.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48</a:t>
            </a:fld>
            <a:endParaRPr lang="pt-B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Tensores Simétrico </a:t>
            </a:r>
            <a:r>
              <a:rPr lang="pt-BR" smtClean="0"/>
              <a:t>e Antissimétrico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Todo tensor pode ser expresso como a soma de uma parte simétrica e de uma parte antissimétrica: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Parte simétrica, </a:t>
            </a:r>
            <a:r>
              <a:rPr lang="pt-BR" i="1" dirty="0" err="1" smtClean="0"/>
              <a:t>S</a:t>
            </a:r>
            <a:r>
              <a:rPr lang="pt-BR" i="1" baseline="-25000" dirty="0" err="1" smtClean="0"/>
              <a:t>ij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Parte antissimétrica, </a:t>
            </a:r>
            <a:r>
              <a:rPr lang="pt-BR" i="1" dirty="0" err="1" smtClean="0"/>
              <a:t>A</a:t>
            </a:r>
            <a:r>
              <a:rPr lang="pt-BR" i="1" baseline="-25000" dirty="0" err="1" smtClean="0"/>
              <a:t>ij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49</a:t>
            </a:fld>
            <a:endParaRPr lang="pt-BR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2714612" y="2643182"/>
          <a:ext cx="3709988" cy="787400"/>
        </p:xfrm>
        <a:graphic>
          <a:graphicData uri="http://schemas.openxmlformats.org/presentationml/2006/ole">
            <p:oleObj spid="_x0000_s67585" name="Equação" r:id="rId3" imgW="1841500" imgH="393700" progId="Equation.3">
              <p:embed/>
            </p:oleObj>
          </a:graphicData>
        </a:graphic>
      </p:graphicFrame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3500430" y="4284674"/>
          <a:ext cx="2076450" cy="787400"/>
        </p:xfrm>
        <a:graphic>
          <a:graphicData uri="http://schemas.openxmlformats.org/presentationml/2006/ole">
            <p:oleObj spid="_x0000_s67587" name="Equação" r:id="rId4" imgW="1028254" imgH="393529" progId="Equation.3">
              <p:embed/>
            </p:oleObj>
          </a:graphicData>
        </a:graphic>
      </p:graphicFrame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3500430" y="5715016"/>
          <a:ext cx="2076450" cy="787400"/>
        </p:xfrm>
        <a:graphic>
          <a:graphicData uri="http://schemas.openxmlformats.org/presentationml/2006/ole">
            <p:oleObj spid="_x0000_s67589" name="Equação" r:id="rId5" imgW="1028254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Rotação de eixos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Pode-se verificar a validade da Eq. (1) mais facilmente empregando-se um sistema bidimensional, como feito a seguir.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5" name="Imagem 4" descr="Fig02.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66280" y="2949399"/>
            <a:ext cx="4834612" cy="3694311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Tensores Simétrico </a:t>
            </a:r>
            <a:r>
              <a:rPr lang="pt-BR" smtClean="0"/>
              <a:t>e Antissimétrico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Todo vetor pode ser associado a um tensor antissimétrico e vice-versa. Por exemplo, pode-se associar o vetor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ao tensor antissimétrico definido por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50</a:t>
            </a:fld>
            <a:endParaRPr lang="pt-BR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3905254" y="2919420"/>
          <a:ext cx="1238250" cy="1581150"/>
        </p:xfrm>
        <a:graphic>
          <a:graphicData uri="http://schemas.openxmlformats.org/presentationml/2006/ole">
            <p:oleObj spid="_x0000_s66561" name="Equação" r:id="rId3" imgW="622300" imgH="787400" progId="Equation.3">
              <p:embed/>
            </p:oleObj>
          </a:graphicData>
        </a:graphic>
      </p:graphicFrame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3071802" y="5072074"/>
          <a:ext cx="3030538" cy="1428750"/>
        </p:xfrm>
        <a:graphic>
          <a:graphicData uri="http://schemas.openxmlformats.org/presentationml/2006/ole">
            <p:oleObj spid="_x0000_s66563" name="Equação" r:id="rId4" imgW="1511300" imgH="711200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160653" y="557214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(26)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Tensores Simétrico </a:t>
            </a:r>
            <a:r>
              <a:rPr lang="pt-BR" smtClean="0"/>
              <a:t>e Antissimétrico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vetor e o tensor estão relacionados por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Uma operação frequentemente empregada é a dupla contração no produto de um tensor simétrico </a:t>
            </a:r>
            <a:r>
              <a:rPr lang="el-GR" b="1" dirty="0" smtClean="0"/>
              <a:t>τ</a:t>
            </a:r>
            <a:r>
              <a:rPr lang="pt-BR" dirty="0" smtClean="0"/>
              <a:t> e um tensor </a:t>
            </a:r>
            <a:r>
              <a:rPr lang="pt-BR" b="1" dirty="0" smtClean="0"/>
              <a:t>B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51</a:t>
            </a:fld>
            <a:endParaRPr lang="pt-BR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/>
        </p:nvGraphicFramePr>
        <p:xfrm>
          <a:off x="3786182" y="2357430"/>
          <a:ext cx="1544638" cy="482600"/>
        </p:xfrm>
        <a:graphic>
          <a:graphicData uri="http://schemas.openxmlformats.org/presentationml/2006/ole">
            <p:oleObj spid="_x0000_s70657" name="Equação" r:id="rId3" imgW="761669" imgH="241195" progId="Equation.3">
              <p:embed/>
            </p:oleObj>
          </a:graphicData>
        </a:graphic>
      </p:graphicFrame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3636969" y="3071810"/>
          <a:ext cx="1863725" cy="787400"/>
        </p:xfrm>
        <a:graphic>
          <a:graphicData uri="http://schemas.openxmlformats.org/presentationml/2006/ole">
            <p:oleObj spid="_x0000_s70659" name="Equação" r:id="rId4" imgW="926698" imgH="393529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160653" y="2824459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(27)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Tensores Simétrico </a:t>
            </a:r>
            <a:r>
              <a:rPr lang="pt-BR" smtClean="0"/>
              <a:t>e Antissimétrico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dupla contração no produto é definida como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Sendo </a:t>
            </a:r>
            <a:r>
              <a:rPr lang="pt-BR" b="1" dirty="0" smtClean="0"/>
              <a:t>A</a:t>
            </a:r>
            <a:r>
              <a:rPr lang="pt-BR" dirty="0" smtClean="0"/>
              <a:t> e </a:t>
            </a:r>
            <a:r>
              <a:rPr lang="pt-BR" b="1" dirty="0" smtClean="0"/>
              <a:t>S</a:t>
            </a:r>
            <a:r>
              <a:rPr lang="pt-BR" dirty="0" smtClean="0"/>
              <a:t> as partes antissimétrica e simétrica de </a:t>
            </a:r>
            <a:r>
              <a:rPr lang="pt-BR" b="1" dirty="0" smtClean="0"/>
              <a:t>B</a:t>
            </a:r>
            <a:r>
              <a:rPr lang="pt-BR" dirty="0" smtClean="0"/>
              <a:t>. Tem-se então: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Mas </a:t>
            </a:r>
            <a:r>
              <a:rPr lang="pt-BR" i="1" dirty="0" err="1" smtClean="0"/>
              <a:t>S</a:t>
            </a:r>
            <a:r>
              <a:rPr lang="pt-BR" i="1" baseline="-25000" dirty="0" err="1" smtClean="0"/>
              <a:t>ij</a:t>
            </a:r>
            <a:r>
              <a:rPr lang="pt-BR" i="1" dirty="0" smtClean="0"/>
              <a:t> </a:t>
            </a:r>
            <a:r>
              <a:rPr lang="pt-BR" dirty="0" smtClean="0"/>
              <a:t>=</a:t>
            </a:r>
            <a:r>
              <a:rPr lang="pt-BR" i="1" dirty="0" smtClean="0"/>
              <a:t> </a:t>
            </a:r>
            <a:r>
              <a:rPr lang="pt-BR" i="1" dirty="0" err="1" smtClean="0"/>
              <a:t>S</a:t>
            </a:r>
            <a:r>
              <a:rPr lang="pt-BR" i="1" baseline="-25000" dirty="0" err="1" smtClean="0"/>
              <a:t>ji</a:t>
            </a:r>
            <a:r>
              <a:rPr lang="pt-BR" i="1" dirty="0" smtClean="0"/>
              <a:t> </a:t>
            </a:r>
            <a:r>
              <a:rPr lang="pt-BR" dirty="0" smtClean="0"/>
              <a:t>e </a:t>
            </a:r>
            <a:r>
              <a:rPr lang="pt-BR" i="1" dirty="0" err="1" smtClean="0"/>
              <a:t>A</a:t>
            </a:r>
            <a:r>
              <a:rPr lang="pt-BR" i="1" baseline="-25000" dirty="0" err="1" smtClean="0"/>
              <a:t>ij</a:t>
            </a:r>
            <a:r>
              <a:rPr lang="pt-BR" i="1" dirty="0" smtClean="0"/>
              <a:t> </a:t>
            </a:r>
            <a:r>
              <a:rPr lang="pt-BR" dirty="0" smtClean="0"/>
              <a:t>=</a:t>
            </a:r>
            <a:r>
              <a:rPr lang="pt-BR" i="1" dirty="0" smtClean="0"/>
              <a:t> − </a:t>
            </a:r>
            <a:r>
              <a:rPr lang="pt-BR" i="1" dirty="0" err="1" smtClean="0"/>
              <a:t>A</a:t>
            </a:r>
            <a:r>
              <a:rPr lang="pt-BR" i="1" baseline="-25000" dirty="0" err="1" smtClean="0"/>
              <a:t>ji</a:t>
            </a:r>
            <a:r>
              <a:rPr lang="pt-BR" dirty="0" smtClean="0"/>
              <a:t>, logo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52</a:t>
            </a:fld>
            <a:endParaRPr lang="pt-BR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9633" name="Object 1"/>
          <p:cNvGraphicFramePr>
            <a:graphicFrameLocks noChangeAspect="1"/>
          </p:cNvGraphicFramePr>
          <p:nvPr/>
        </p:nvGraphicFramePr>
        <p:xfrm>
          <a:off x="3143240" y="2357430"/>
          <a:ext cx="2835275" cy="482600"/>
        </p:xfrm>
        <a:graphic>
          <a:graphicData uri="http://schemas.openxmlformats.org/presentationml/2006/ole">
            <p:oleObj spid="_x0000_s69633" name="Equação" r:id="rId3" imgW="1397000" imgH="241300" progId="Equation.3">
              <p:embed/>
            </p:oleObj>
          </a:graphicData>
        </a:graphic>
      </p:graphicFrame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3559175" y="4286250"/>
          <a:ext cx="2011363" cy="482600"/>
        </p:xfrm>
        <a:graphic>
          <a:graphicData uri="http://schemas.openxmlformats.org/presentationml/2006/ole">
            <p:oleObj spid="_x0000_s69635" name="Equação" r:id="rId4" imgW="990360" imgH="241200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160653" y="4253219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(28)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3487738" y="5857875"/>
          <a:ext cx="2090737" cy="482600"/>
        </p:xfrm>
        <a:graphic>
          <a:graphicData uri="http://schemas.openxmlformats.org/presentationml/2006/ole">
            <p:oleObj spid="_x0000_s69637" name="Equação" r:id="rId5" imgW="10285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Tensores Simétrico e Antissimétrico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vez que</a:t>
            </a:r>
            <a:r>
              <a:rPr lang="pt-BR" i="1" dirty="0" smtClean="0"/>
              <a:t> </a:t>
            </a:r>
            <a:r>
              <a:rPr lang="el-GR" i="1" dirty="0" smtClean="0"/>
              <a:t>τ</a:t>
            </a:r>
            <a:r>
              <a:rPr lang="pt-BR" i="1" baseline="-25000" dirty="0" err="1" smtClean="0"/>
              <a:t>ij</a:t>
            </a:r>
            <a:r>
              <a:rPr lang="pt-BR" i="1" dirty="0" smtClean="0"/>
              <a:t> = </a:t>
            </a:r>
            <a:r>
              <a:rPr lang="el-GR" i="1" dirty="0" smtClean="0"/>
              <a:t>τ</a:t>
            </a:r>
            <a:r>
              <a:rPr lang="pt-BR" i="1" baseline="-25000" dirty="0" err="1" smtClean="0"/>
              <a:t>ji</a:t>
            </a:r>
            <a:r>
              <a:rPr lang="pt-BR" dirty="0" smtClean="0"/>
              <a:t>, tem-se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Por último, trocando-se os índices obtém-se: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Comparando-se as </a:t>
            </a:r>
            <a:r>
              <a:rPr lang="pt-BR" dirty="0" err="1" smtClean="0"/>
              <a:t>Eqs</a:t>
            </a:r>
            <a:r>
              <a:rPr lang="pt-BR" dirty="0" smtClean="0"/>
              <a:t>. (28) e (29), observa-se que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53</a:t>
            </a:fld>
            <a:endParaRPr lang="pt-BR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3487738" y="2446338"/>
          <a:ext cx="2166937" cy="482600"/>
        </p:xfrm>
        <a:graphic>
          <a:graphicData uri="http://schemas.openxmlformats.org/presentationml/2006/ole">
            <p:oleObj spid="_x0000_s71681" name="Equação" r:id="rId3" imgW="1066680" imgH="241200" progId="Equation.3">
              <p:embed/>
            </p:oleObj>
          </a:graphicData>
        </a:graphic>
      </p:graphicFrame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3559175" y="3857625"/>
          <a:ext cx="2011363" cy="482600"/>
        </p:xfrm>
        <a:graphic>
          <a:graphicData uri="http://schemas.openxmlformats.org/presentationml/2006/ole">
            <p:oleObj spid="_x0000_s71683" name="Equação" r:id="rId4" imgW="990360" imgH="241200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160653" y="378619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(29)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4000496" y="5446730"/>
          <a:ext cx="1158875" cy="482600"/>
        </p:xfrm>
        <a:graphic>
          <a:graphicData uri="http://schemas.openxmlformats.org/presentationml/2006/ole">
            <p:oleObj spid="_x0000_s71685" name="Equação" r:id="rId5" imgW="571252" imgH="241195" progId="Equation.3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Tensores Simétrico e Antissimétrico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Tem-se, assim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Observa-se, assim, que a dupla contração no produto de um tensor simétrico </a:t>
            </a:r>
            <a:r>
              <a:rPr lang="el-GR" b="1" dirty="0" smtClean="0"/>
              <a:t>τ</a:t>
            </a:r>
            <a:r>
              <a:rPr lang="pt-BR" dirty="0" smtClean="0"/>
              <a:t> e um tensor qualquer </a:t>
            </a:r>
            <a:r>
              <a:rPr lang="pt-BR" b="1" dirty="0" smtClean="0"/>
              <a:t>B</a:t>
            </a:r>
            <a:r>
              <a:rPr lang="pt-BR" dirty="0" smtClean="0"/>
              <a:t> é igual ao tensor </a:t>
            </a:r>
            <a:r>
              <a:rPr lang="el-GR" b="1" dirty="0" smtClean="0"/>
              <a:t>τ</a:t>
            </a:r>
            <a:r>
              <a:rPr lang="pt-BR" dirty="0" smtClean="0"/>
              <a:t> multiplicado pela parte simétrica de </a:t>
            </a:r>
            <a:r>
              <a:rPr lang="pt-BR" b="1" dirty="0" smtClean="0"/>
              <a:t>B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54</a:t>
            </a:fld>
            <a:endParaRPr lang="pt-BR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/>
        </p:nvGraphicFramePr>
        <p:xfrm>
          <a:off x="2824174" y="2214554"/>
          <a:ext cx="3462338" cy="788988"/>
        </p:xfrm>
        <a:graphic>
          <a:graphicData uri="http://schemas.openxmlformats.org/presentationml/2006/ole">
            <p:oleObj spid="_x0000_s72705" name="Equação" r:id="rId3" imgW="17145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Autovalores e Autovetores de um Tensor Simétrico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Supondo-se que </a:t>
            </a:r>
            <a:r>
              <a:rPr lang="el-GR" b="1" dirty="0" smtClean="0"/>
              <a:t>τ</a:t>
            </a:r>
            <a:r>
              <a:rPr lang="pt-BR" dirty="0" smtClean="0"/>
              <a:t> é um tensor simétrico com elementos reais, como por exemplo o tensor de tensões. Neste caso, os seguintes fatos podem ser provados:</a:t>
            </a:r>
          </a:p>
          <a:p>
            <a:pPr lvl="1"/>
            <a:r>
              <a:rPr lang="pt-BR" dirty="0" smtClean="0"/>
              <a:t>Existem três autovalores reais </a:t>
            </a:r>
            <a:r>
              <a:rPr lang="el-GR" i="1" dirty="0" smtClean="0"/>
              <a:t>λ</a:t>
            </a:r>
            <a:r>
              <a:rPr lang="pt-BR" i="1" baseline="30000" dirty="0" smtClean="0"/>
              <a:t>k</a:t>
            </a:r>
            <a:r>
              <a:rPr lang="pt-BR" dirty="0" smtClean="0"/>
              <a:t> (</a:t>
            </a:r>
            <a:r>
              <a:rPr lang="pt-BR" i="1" dirty="0" smtClean="0"/>
              <a:t>k</a:t>
            </a:r>
            <a:r>
              <a:rPr lang="pt-BR" dirty="0" smtClean="0"/>
              <a:t> = 1, 2, 3), que podem ser ou não distintos. Os autovalores satisfazem à equação de terceiro grau:</a:t>
            </a:r>
          </a:p>
          <a:p>
            <a:pPr lvl="1"/>
            <a:endParaRPr lang="pt-BR" i="1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que pode ser resolvida para </a:t>
            </a:r>
            <a:r>
              <a:rPr lang="el-GR" i="1" dirty="0" smtClean="0"/>
              <a:t>λ</a:t>
            </a:r>
            <a:r>
              <a:rPr lang="pt-BR" baseline="30000" dirty="0" smtClean="0"/>
              <a:t>1</a:t>
            </a:r>
            <a:r>
              <a:rPr lang="pt-BR" dirty="0" smtClean="0"/>
              <a:t>, </a:t>
            </a:r>
            <a:r>
              <a:rPr lang="el-GR" i="1" dirty="0" smtClean="0"/>
              <a:t>λ</a:t>
            </a:r>
            <a:r>
              <a:rPr lang="pt-BR" baseline="30000" dirty="0" smtClean="0"/>
              <a:t>2</a:t>
            </a:r>
            <a:r>
              <a:rPr lang="pt-BR" dirty="0" smtClean="0"/>
              <a:t> e </a:t>
            </a:r>
            <a:r>
              <a:rPr lang="el-GR" i="1" dirty="0" smtClean="0"/>
              <a:t>λ</a:t>
            </a:r>
            <a:r>
              <a:rPr lang="pt-BR" baseline="30000" dirty="0" smtClean="0"/>
              <a:t>3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55</a:t>
            </a:fld>
            <a:endParaRPr lang="pt-BR"/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3729" name="Object 1"/>
          <p:cNvGraphicFramePr>
            <a:graphicFrameLocks noChangeAspect="1"/>
          </p:cNvGraphicFramePr>
          <p:nvPr/>
        </p:nvGraphicFramePr>
        <p:xfrm>
          <a:off x="3513144" y="4727588"/>
          <a:ext cx="2058988" cy="558800"/>
        </p:xfrm>
        <a:graphic>
          <a:graphicData uri="http://schemas.openxmlformats.org/presentationml/2006/ole">
            <p:oleObj spid="_x0000_s73729" name="Equação" r:id="rId3" imgW="1016000" imgH="279400" progId="Equation.3">
              <p:embed/>
            </p:oleObj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Autovalores e Autovetores de um Tensor Simétrico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Os três autovetores </a:t>
            </a:r>
            <a:r>
              <a:rPr lang="pt-BR" b="1" dirty="0" err="1" smtClean="0"/>
              <a:t>b</a:t>
            </a:r>
            <a:r>
              <a:rPr lang="pt-BR" i="1" baseline="30000" dirty="0" err="1" smtClean="0"/>
              <a:t>k</a:t>
            </a:r>
            <a:r>
              <a:rPr lang="pt-BR" dirty="0" smtClean="0"/>
              <a:t> correspondentes aos valores distintos de </a:t>
            </a:r>
            <a:r>
              <a:rPr lang="el-GR" i="1" dirty="0" smtClean="0"/>
              <a:t>λ</a:t>
            </a:r>
            <a:r>
              <a:rPr lang="pt-BR" i="1" baseline="30000" dirty="0" smtClean="0"/>
              <a:t>k</a:t>
            </a:r>
            <a:r>
              <a:rPr lang="pt-BR" dirty="0" smtClean="0"/>
              <a:t> são mutuamente ortogonais. Eles são frequentemente chamados de direções principais de </a:t>
            </a:r>
            <a:r>
              <a:rPr lang="el-GR" b="1" dirty="0" smtClean="0"/>
              <a:t>τ</a:t>
            </a:r>
            <a:r>
              <a:rPr lang="pt-BR" dirty="0" smtClean="0"/>
              <a:t>. Cada </a:t>
            </a:r>
            <a:r>
              <a:rPr lang="pt-BR" b="1" dirty="0" smtClean="0"/>
              <a:t>b</a:t>
            </a:r>
            <a:r>
              <a:rPr lang="pt-BR" dirty="0" smtClean="0"/>
              <a:t> pode ser obtido resolvendo-se um conjunto de três equações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onde os superíndices </a:t>
            </a:r>
            <a:r>
              <a:rPr lang="pt-BR" i="1" dirty="0" smtClean="0"/>
              <a:t>k</a:t>
            </a:r>
            <a:r>
              <a:rPr lang="pt-BR" dirty="0" smtClean="0"/>
              <a:t> referentes a </a:t>
            </a:r>
            <a:r>
              <a:rPr lang="el-GR" i="1" dirty="0" smtClean="0"/>
              <a:t>λ</a:t>
            </a:r>
            <a:r>
              <a:rPr lang="pt-BR" dirty="0" smtClean="0"/>
              <a:t> e </a:t>
            </a:r>
            <a:r>
              <a:rPr lang="pt-BR" b="1" dirty="0" smtClean="0"/>
              <a:t>b</a:t>
            </a:r>
            <a:r>
              <a:rPr lang="pt-BR" dirty="0" smtClean="0"/>
              <a:t> foram omitidos.</a:t>
            </a:r>
          </a:p>
          <a:p>
            <a:pPr lvl="1"/>
            <a:r>
              <a:rPr lang="pt-BR" dirty="0" smtClean="0"/>
              <a:t>Se o sistema de coordenadas for </a:t>
            </a:r>
            <a:r>
              <a:rPr lang="pt-BR" dirty="0" err="1" smtClean="0"/>
              <a:t>rotacionado</a:t>
            </a:r>
            <a:r>
              <a:rPr lang="pt-BR" dirty="0" smtClean="0"/>
              <a:t> de modo que coincida com os autovetores de </a:t>
            </a:r>
            <a:r>
              <a:rPr lang="el-GR" b="1" dirty="0" smtClean="0"/>
              <a:t>τ</a:t>
            </a:r>
            <a:r>
              <a:rPr lang="pt-BR" dirty="0" smtClean="0"/>
              <a:t>, então o tensor </a:t>
            </a:r>
            <a:r>
              <a:rPr lang="pt-BR" dirty="0" err="1" smtClean="0"/>
              <a:t>rotacionado</a:t>
            </a:r>
            <a:r>
              <a:rPr lang="pt-BR" dirty="0" smtClean="0"/>
              <a:t> apresentará como elementos da diagonal principal os valores de </a:t>
            </a:r>
            <a:r>
              <a:rPr lang="el-GR" i="1" dirty="0" smtClean="0"/>
              <a:t>λ</a:t>
            </a:r>
            <a:r>
              <a:rPr lang="pt-BR" i="1" baseline="30000" dirty="0" smtClean="0"/>
              <a:t>k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56</a:t>
            </a:fld>
            <a:endParaRPr lang="pt-BR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7825" name="Object 1"/>
          <p:cNvGraphicFramePr>
            <a:graphicFrameLocks noChangeAspect="1"/>
          </p:cNvGraphicFramePr>
          <p:nvPr/>
        </p:nvGraphicFramePr>
        <p:xfrm>
          <a:off x="3546482" y="3429000"/>
          <a:ext cx="2025650" cy="482600"/>
        </p:xfrm>
        <a:graphic>
          <a:graphicData uri="http://schemas.openxmlformats.org/presentationml/2006/ole">
            <p:oleObj spid="_x0000_s77825" name="Equação" r:id="rId3" imgW="1002865" imgH="241195" progId="Equation.3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Autovalores e Autovetores de um </a:t>
            </a:r>
            <a:r>
              <a:rPr lang="pt-BR" smtClean="0"/>
              <a:t>Tensor Simétrico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Assim,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Os elementos de </a:t>
            </a:r>
            <a:r>
              <a:rPr lang="el-GR" i="1" dirty="0" smtClean="0"/>
              <a:t>τ</a:t>
            </a:r>
            <a:r>
              <a:rPr lang="pt-BR" i="1" baseline="-25000" dirty="0" err="1" smtClean="0"/>
              <a:t>ij</a:t>
            </a:r>
            <a:r>
              <a:rPr lang="pt-BR" dirty="0" smtClean="0"/>
              <a:t> mudam quando o sistema de coordenadas é </a:t>
            </a:r>
            <a:r>
              <a:rPr lang="pt-BR" dirty="0" err="1" smtClean="0"/>
              <a:t>rotacionado</a:t>
            </a:r>
            <a:r>
              <a:rPr lang="pt-BR" dirty="0" smtClean="0"/>
              <a:t>, porém não podem ser maiores que o maior valor de </a:t>
            </a:r>
            <a:r>
              <a:rPr lang="el-GR" i="1" dirty="0" smtClean="0"/>
              <a:t>λ</a:t>
            </a:r>
            <a:r>
              <a:rPr lang="pt-BR" dirty="0" smtClean="0"/>
              <a:t> nem menores que o menor valor de </a:t>
            </a:r>
            <a:r>
              <a:rPr lang="el-GR" i="1" dirty="0" smtClean="0"/>
              <a:t>λ</a:t>
            </a:r>
            <a:r>
              <a:rPr lang="pt-BR" dirty="0" smtClean="0"/>
              <a:t>. Isto significa que os autovalores incluem os valores extremos de </a:t>
            </a:r>
            <a:r>
              <a:rPr lang="el-GR" i="1" dirty="0" smtClean="0"/>
              <a:t>τ</a:t>
            </a:r>
            <a:r>
              <a:rPr lang="pt-BR" i="1" baseline="-25000" dirty="0" err="1" smtClean="0"/>
              <a:t>ij</a:t>
            </a:r>
            <a:r>
              <a:rPr lang="pt-BR" dirty="0" smtClean="0"/>
              <a:t> 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57</a:t>
            </a:fld>
            <a:endParaRPr lang="pt-BR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3368683" y="2143116"/>
          <a:ext cx="2346325" cy="1468438"/>
        </p:xfrm>
        <a:graphic>
          <a:graphicData uri="http://schemas.openxmlformats.org/presentationml/2006/ole">
            <p:oleObj spid="_x0000_s76801" name="Equação" r:id="rId3" imgW="1168400" imgH="736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Autovalores e Autovetores de um </a:t>
            </a:r>
            <a:r>
              <a:rPr lang="pt-BR" smtClean="0"/>
              <a:t>Tensor Simétrico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Exemplo: O tensor taxa de deformação </a:t>
            </a:r>
            <a:r>
              <a:rPr lang="pt-BR" b="1" dirty="0" smtClean="0"/>
              <a:t>E</a:t>
            </a:r>
            <a:r>
              <a:rPr lang="pt-BR" dirty="0" smtClean="0"/>
              <a:t> está relacionado ao vetor velocidade </a:t>
            </a:r>
            <a:r>
              <a:rPr lang="pt-BR" b="1" dirty="0" smtClean="0"/>
              <a:t>u</a:t>
            </a:r>
            <a:r>
              <a:rPr lang="pt-BR" dirty="0" smtClean="0"/>
              <a:t> por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Para um escoamento paralelo bidimensional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Mostre como </a:t>
            </a:r>
            <a:r>
              <a:rPr lang="pt-BR" b="1" dirty="0" smtClean="0"/>
              <a:t>E</a:t>
            </a:r>
            <a:r>
              <a:rPr lang="pt-BR" dirty="0" smtClean="0"/>
              <a:t> é </a:t>
            </a:r>
            <a:r>
              <a:rPr lang="pt-BR" dirty="0" err="1" smtClean="0"/>
              <a:t>diagonalizável</a:t>
            </a:r>
            <a:r>
              <a:rPr lang="pt-BR" dirty="0" smtClean="0"/>
              <a:t> com o sistema de coordenadas coincidindo com as direções principais.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58</a:t>
            </a:fld>
            <a:endParaRPr lang="pt-BR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3357554" y="2571744"/>
          <a:ext cx="2462213" cy="1019175"/>
        </p:xfrm>
        <a:graphic>
          <a:graphicData uri="http://schemas.openxmlformats.org/presentationml/2006/ole">
            <p:oleObj spid="_x0000_s75777" name="Equação" r:id="rId3" imgW="1219200" imgH="508000" progId="Equation.3">
              <p:embed/>
            </p:oleObj>
          </a:graphicData>
        </a:graphic>
      </p:graphicFrame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3786182" y="4157674"/>
          <a:ext cx="1504950" cy="914400"/>
        </p:xfrm>
        <a:graphic>
          <a:graphicData uri="http://schemas.openxmlformats.org/presentationml/2006/ole">
            <p:oleObj spid="_x0000_s75779" name="Equação" r:id="rId4" imgW="7493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Autovalores e Autovetores de um </a:t>
            </a:r>
            <a:r>
              <a:rPr lang="pt-BR" smtClean="0"/>
              <a:t>Tensor Simétrico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Solução:</a:t>
            </a:r>
          </a:p>
          <a:p>
            <a:pPr lvl="1"/>
            <a:r>
              <a:rPr lang="pt-BR" dirty="0" smtClean="0"/>
              <a:t>Para o perfil de velocidades fornecido, torna-se evidente que </a:t>
            </a:r>
            <a:r>
              <a:rPr lang="pt-BR" i="1" dirty="0" smtClean="0"/>
              <a:t>E</a:t>
            </a:r>
            <a:r>
              <a:rPr lang="pt-BR" baseline="-25000" dirty="0" smtClean="0"/>
              <a:t>11</a:t>
            </a:r>
            <a:r>
              <a:rPr lang="pt-BR" dirty="0" smtClean="0"/>
              <a:t> = </a:t>
            </a:r>
            <a:r>
              <a:rPr lang="pt-BR" i="1" dirty="0" smtClean="0"/>
              <a:t>E</a:t>
            </a:r>
            <a:r>
              <a:rPr lang="pt-BR" baseline="-25000" dirty="0" smtClean="0"/>
              <a:t>22</a:t>
            </a:r>
            <a:r>
              <a:rPr lang="pt-BR" dirty="0" smtClean="0"/>
              <a:t> = 0 e que 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Nesse caso, o tensor taxa de deformação no sistema de coordenadas original é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59</a:t>
            </a:fld>
            <a:endParaRPr lang="pt-BR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4753" name="Object 1"/>
          <p:cNvGraphicFramePr>
            <a:graphicFrameLocks noChangeAspect="1"/>
          </p:cNvGraphicFramePr>
          <p:nvPr/>
        </p:nvGraphicFramePr>
        <p:xfrm>
          <a:off x="3251209" y="3143248"/>
          <a:ext cx="2678113" cy="866775"/>
        </p:xfrm>
        <a:graphic>
          <a:graphicData uri="http://schemas.openxmlformats.org/presentationml/2006/ole">
            <p:oleObj spid="_x0000_s74753" name="Equação" r:id="rId3" imgW="1320227" imgH="431613" progId="Equation.3">
              <p:embed/>
            </p:oleObj>
          </a:graphicData>
        </a:graphic>
      </p:graphicFrame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3786182" y="5214950"/>
          <a:ext cx="1522413" cy="912813"/>
        </p:xfrm>
        <a:graphic>
          <a:graphicData uri="http://schemas.openxmlformats.org/presentationml/2006/ole">
            <p:oleObj spid="_x0000_s74755" name="Equação" r:id="rId4" imgW="762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Rotação de eixos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Definindo-se                      tem-se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Como                     , tem-se que</a:t>
            </a:r>
          </a:p>
          <a:p>
            <a:r>
              <a:rPr lang="pt-BR" dirty="0" smtClean="0"/>
              <a:t>Assim: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De modo análogo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913062" y="1643050"/>
          <a:ext cx="1587500" cy="542925"/>
        </p:xfrm>
        <a:graphic>
          <a:graphicData uri="http://schemas.openxmlformats.org/presentationml/2006/ole">
            <p:oleObj spid="_x0000_s1025" name="Equação" r:id="rId3" imgW="698500" imgH="24130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00232" y="2357430"/>
          <a:ext cx="5064125" cy="428625"/>
        </p:xfrm>
        <a:graphic>
          <a:graphicData uri="http://schemas.openxmlformats.org/presentationml/2006/ole">
            <p:oleObj spid="_x0000_s1027" name="Equação" r:id="rId4" imgW="2590800" imgH="215900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358214" y="235743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437213" y="3162301"/>
          <a:ext cx="2849563" cy="481013"/>
        </p:xfrm>
        <a:graphic>
          <a:graphicData uri="http://schemas.openxmlformats.org/presentationml/2006/ole">
            <p:oleObj spid="_x0000_s1029" name="Equação" r:id="rId5" imgW="1294838" imgH="215806" progId="Equation.3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857356" y="3160714"/>
          <a:ext cx="1781175" cy="482600"/>
        </p:xfrm>
        <a:graphic>
          <a:graphicData uri="http://schemas.openxmlformats.org/presentationml/2006/ole">
            <p:oleObj spid="_x0000_s1031" name="Equação" r:id="rId6" imgW="812447" imgH="215806" progId="Equation.3">
              <p:embed/>
            </p:oleObj>
          </a:graphicData>
        </a:graphic>
      </p:graphicFrame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984511" y="4214818"/>
          <a:ext cx="3159125" cy="866775"/>
        </p:xfrm>
        <a:graphic>
          <a:graphicData uri="http://schemas.openxmlformats.org/presentationml/2006/ole">
            <p:oleObj spid="_x0000_s1033" name="Equação" r:id="rId7" imgW="1562100" imgH="431800" progId="Equation.3">
              <p:embed/>
            </p:oleObj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8358214" y="4429132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(3)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2000232" y="5786454"/>
          <a:ext cx="5064125" cy="428625"/>
        </p:xfrm>
        <a:graphic>
          <a:graphicData uri="http://schemas.openxmlformats.org/presentationml/2006/ole">
            <p:oleObj spid="_x0000_s1035" name="Equação" r:id="rId8" imgW="2590800" imgH="215900" progId="Equation.3">
              <p:embed/>
            </p:oleObj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Autovalores e Autovetores de um Tensor Simétrico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Os autovalores são dados por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cujas soluções são </a:t>
            </a:r>
            <a:r>
              <a:rPr lang="el-GR" i="1" dirty="0" smtClean="0"/>
              <a:t>λ</a:t>
            </a:r>
            <a:r>
              <a:rPr lang="pt-BR" baseline="30000" dirty="0" smtClean="0"/>
              <a:t>1</a:t>
            </a:r>
            <a:r>
              <a:rPr lang="pt-BR" dirty="0" smtClean="0"/>
              <a:t> = </a:t>
            </a:r>
            <a:r>
              <a:rPr lang="el-GR" dirty="0" smtClean="0"/>
              <a:t>Γ</a:t>
            </a:r>
            <a:r>
              <a:rPr lang="pt-BR" dirty="0" smtClean="0"/>
              <a:t> e </a:t>
            </a:r>
            <a:r>
              <a:rPr lang="el-GR" i="1" dirty="0" smtClean="0"/>
              <a:t>λ</a:t>
            </a:r>
            <a:r>
              <a:rPr lang="pt-BR" baseline="30000" dirty="0" smtClean="0"/>
              <a:t>2</a:t>
            </a:r>
            <a:r>
              <a:rPr lang="pt-BR" dirty="0" smtClean="0"/>
              <a:t> = −</a:t>
            </a:r>
            <a:r>
              <a:rPr lang="el-GR" dirty="0" smtClean="0"/>
              <a:t>Γ</a:t>
            </a:r>
            <a:r>
              <a:rPr lang="pt-BR" dirty="0" smtClean="0"/>
              <a:t>. O primeiro autovalor </a:t>
            </a:r>
            <a:r>
              <a:rPr lang="pt-BR" b="1" dirty="0" smtClean="0"/>
              <a:t>b</a:t>
            </a:r>
            <a:r>
              <a:rPr lang="pt-BR" baseline="30000" dirty="0" smtClean="0"/>
              <a:t>1</a:t>
            </a:r>
            <a:r>
              <a:rPr lang="pt-BR" dirty="0" smtClean="0"/>
              <a:t> é dado por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cujas solução (normalizada) é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60</a:t>
            </a:fld>
            <a:endParaRPr lang="pt-BR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2759087" y="2214554"/>
          <a:ext cx="3598863" cy="914400"/>
        </p:xfrm>
        <a:graphic>
          <a:graphicData uri="http://schemas.openxmlformats.org/presentationml/2006/ole">
            <p:oleObj spid="_x0000_s78852" name="Equação" r:id="rId3" imgW="1803400" imgH="457200" progId="Equation.3">
              <p:embed/>
            </p:oleObj>
          </a:graphicData>
        </a:graphic>
      </p:graphicFrame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3214678" y="4286256"/>
          <a:ext cx="2655888" cy="960438"/>
        </p:xfrm>
        <a:graphic>
          <a:graphicData uri="http://schemas.openxmlformats.org/presentationml/2006/ole">
            <p:oleObj spid="_x0000_s78854" name="Equação" r:id="rId4" imgW="1346200" imgH="482600" progId="Equation.3">
              <p:embed/>
            </p:oleObj>
          </a:graphicData>
        </a:graphic>
      </p:graphicFrame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8856" name="Object 8"/>
          <p:cNvGraphicFramePr>
            <a:graphicFrameLocks noChangeAspect="1"/>
          </p:cNvGraphicFramePr>
          <p:nvPr/>
        </p:nvGraphicFramePr>
        <p:xfrm>
          <a:off x="3738568" y="5876948"/>
          <a:ext cx="1619250" cy="838200"/>
        </p:xfrm>
        <a:graphic>
          <a:graphicData uri="http://schemas.openxmlformats.org/presentationml/2006/ole">
            <p:oleObj spid="_x0000_s78856" name="Equação" r:id="rId5" imgW="812447" imgH="418918" progId="Equation.3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Autovalores e Autovetores de um Tensor Simétrico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O primeiro autovetor é, então: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 segundo autovetor é avaliado similarmente, obtendo-se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61</a:t>
            </a:fld>
            <a:endParaRPr lang="pt-BR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/>
        </p:nvGraphicFramePr>
        <p:xfrm>
          <a:off x="3929058" y="2109790"/>
          <a:ext cx="1371600" cy="1676400"/>
        </p:xfrm>
        <a:graphic>
          <a:graphicData uri="http://schemas.openxmlformats.org/presentationml/2006/ole">
            <p:oleObj spid="_x0000_s79873" name="Equação" r:id="rId3" imgW="685800" imgH="838200" progId="Equation.3">
              <p:embed/>
            </p:oleObj>
          </a:graphicData>
        </a:graphic>
      </p:graphicFrame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3786182" y="4429132"/>
          <a:ext cx="1619250" cy="1676400"/>
        </p:xfrm>
        <a:graphic>
          <a:graphicData uri="http://schemas.openxmlformats.org/presentationml/2006/ole">
            <p:oleObj spid="_x0000_s79875" name="Equação" r:id="rId4" imgW="812447" imgH="837836" progId="Equation.3">
              <p:embed/>
            </p:oleObj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Autovalores e Autovetores de um Tensor Simétrico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Sistemas de coordenadas original e </a:t>
            </a:r>
            <a:r>
              <a:rPr lang="pt-BR" dirty="0" err="1" smtClean="0"/>
              <a:t>rotacionado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62</a:t>
            </a:fld>
            <a:endParaRPr lang="pt-BR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" name="Imagem 6" descr="Fig02.0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071678"/>
            <a:ext cx="4818418" cy="3463774"/>
          </a:xfrm>
          <a:prstGeom prst="rect">
            <a:avLst/>
          </a:prstGeo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Autovalores e Autovetores de um Tensor Simétrico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A matriz de rotação que relaciona os sistemas original e </a:t>
            </a:r>
            <a:r>
              <a:rPr lang="pt-BR" dirty="0" err="1" smtClean="0"/>
              <a:t>rotacionado</a:t>
            </a:r>
            <a:r>
              <a:rPr lang="pt-BR" dirty="0" smtClean="0"/>
              <a:t> é dado por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Que representa uma rotação do sistema coordenado em 45°. Usando a regra de transformação, Eq. (12), os componentes de </a:t>
            </a:r>
            <a:r>
              <a:rPr lang="pt-BR" b="1" dirty="0" smtClean="0"/>
              <a:t>E</a:t>
            </a:r>
            <a:r>
              <a:rPr lang="pt-BR" dirty="0" smtClean="0"/>
              <a:t> no sistema </a:t>
            </a:r>
            <a:r>
              <a:rPr lang="pt-BR" dirty="0" err="1" smtClean="0"/>
              <a:t>rotacionado</a:t>
            </a:r>
            <a:r>
              <a:rPr lang="pt-BR" dirty="0" smtClean="0"/>
              <a:t> são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63</a:t>
            </a:fld>
            <a:endParaRPr lang="pt-BR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3428992" y="2571744"/>
          <a:ext cx="2227263" cy="1617663"/>
        </p:xfrm>
        <a:graphic>
          <a:graphicData uri="http://schemas.openxmlformats.org/presentationml/2006/ole">
            <p:oleObj spid="_x0000_s82947" name="Equação" r:id="rId3" imgW="1117115" imgH="812447" progId="Equation.3">
              <p:embed/>
            </p:oleObj>
          </a:graphicData>
        </a:graphic>
      </p:graphicFrame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2214546" y="5500702"/>
          <a:ext cx="4686300" cy="482600"/>
        </p:xfrm>
        <a:graphic>
          <a:graphicData uri="http://schemas.openxmlformats.org/presentationml/2006/ole">
            <p:oleObj spid="_x0000_s82949" name="Equação" r:id="rId4" imgW="23114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Autovalores e Autovetores de um Tensor Simétrico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smtClean="0"/>
              <a:t>Todos os componentes de </a:t>
            </a:r>
            <a:r>
              <a:rPr lang="pt-BR" b="1" dirty="0" smtClean="0"/>
              <a:t>E</a:t>
            </a:r>
            <a:r>
              <a:rPr lang="pt-BR" dirty="0" smtClean="0"/>
              <a:t> no sistema de coordenadas </a:t>
            </a:r>
            <a:r>
              <a:rPr lang="pt-BR" dirty="0" err="1" smtClean="0"/>
              <a:t>rotacionado</a:t>
            </a:r>
            <a:r>
              <a:rPr lang="pt-BR" dirty="0" smtClean="0"/>
              <a:t> podem ser encontrados pelo produto matricial </a:t>
            </a:r>
            <a:r>
              <a:rPr lang="pt-BR" b="1" dirty="0" smtClean="0"/>
              <a:t>C</a:t>
            </a:r>
            <a:r>
              <a:rPr lang="pt-BR" baseline="30000" dirty="0" smtClean="0"/>
              <a:t>T</a:t>
            </a:r>
            <a:r>
              <a:rPr lang="pt-BR" dirty="0" smtClean="0"/>
              <a:t> </a:t>
            </a:r>
            <a:r>
              <a:rPr lang="pt-BR" b="1" dirty="0" smtClean="0"/>
              <a:t>E C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64</a:t>
            </a:fld>
            <a:endParaRPr lang="pt-BR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0897" name="Object 1"/>
          <p:cNvGraphicFramePr>
            <a:graphicFrameLocks noChangeAspect="1"/>
          </p:cNvGraphicFramePr>
          <p:nvPr/>
        </p:nvGraphicFramePr>
        <p:xfrm>
          <a:off x="2643174" y="1733544"/>
          <a:ext cx="3792538" cy="838200"/>
        </p:xfrm>
        <a:graphic>
          <a:graphicData uri="http://schemas.openxmlformats.org/presentationml/2006/ole">
            <p:oleObj spid="_x0000_s80897" name="Equação" r:id="rId3" imgW="1892300" imgH="419100" progId="Equation.3">
              <p:embed/>
            </p:oleObj>
          </a:graphicData>
        </a:graphic>
      </p:graphicFrame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4086228" y="2857496"/>
          <a:ext cx="914400" cy="428625"/>
        </p:xfrm>
        <a:graphic>
          <a:graphicData uri="http://schemas.openxmlformats.org/presentationml/2006/ole">
            <p:oleObj spid="_x0000_s80899" name="Equação" r:id="rId4" imgW="469696" imgH="215806" progId="Equation.3">
              <p:embed/>
            </p:oleObj>
          </a:graphicData>
        </a:graphic>
      </p:graphicFrame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2000232" y="3589342"/>
          <a:ext cx="5110163" cy="482600"/>
        </p:xfrm>
        <a:graphic>
          <a:graphicData uri="http://schemas.openxmlformats.org/presentationml/2006/ole">
            <p:oleObj spid="_x0000_s80901" name="Equação" r:id="rId5" imgW="2527300" imgH="241300" progId="Equation.3">
              <p:embed/>
            </p:oleObj>
          </a:graphicData>
        </a:graphic>
      </p:graphicFrame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0903" name="Object 7"/>
          <p:cNvGraphicFramePr>
            <a:graphicFrameLocks noChangeAspect="1"/>
          </p:cNvGraphicFramePr>
          <p:nvPr/>
        </p:nvGraphicFramePr>
        <p:xfrm>
          <a:off x="1827231" y="4357694"/>
          <a:ext cx="5459413" cy="482600"/>
        </p:xfrm>
        <a:graphic>
          <a:graphicData uri="http://schemas.openxmlformats.org/presentationml/2006/ole">
            <p:oleObj spid="_x0000_s80903" name="Equação" r:id="rId6" imgW="26924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Autovalores e Autovetores de um Tensor Simétrico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A matriz taxa de deformação no sistema </a:t>
            </a:r>
            <a:r>
              <a:rPr lang="pt-BR" dirty="0" err="1" smtClean="0"/>
              <a:t>rotacionado</a:t>
            </a:r>
            <a:r>
              <a:rPr lang="pt-BR" dirty="0" smtClean="0"/>
              <a:t> apresenta a forma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Posteriormente será visto que tal tensor representa uma expansão a uma taxa </a:t>
            </a:r>
            <a:r>
              <a:rPr lang="el-GR" dirty="0" smtClean="0"/>
              <a:t>Γ</a:t>
            </a:r>
            <a:r>
              <a:rPr lang="pt-BR" dirty="0" smtClean="0"/>
              <a:t> em uma direção principal, enquanto há uma compressão linear a uma taxa −</a:t>
            </a:r>
            <a:r>
              <a:rPr lang="el-GR" dirty="0" smtClean="0"/>
              <a:t> Γ</a:t>
            </a:r>
            <a:r>
              <a:rPr lang="pt-BR" dirty="0" smtClean="0"/>
              <a:t> na outra direção principal; nas direções principais, não existem tensões de cisalhamento.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65</a:t>
            </a:fld>
            <a:endParaRPr lang="pt-BR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3969" name="Object 1"/>
          <p:cNvGraphicFramePr>
            <a:graphicFrameLocks noChangeAspect="1"/>
          </p:cNvGraphicFramePr>
          <p:nvPr/>
        </p:nvGraphicFramePr>
        <p:xfrm>
          <a:off x="3643306" y="2657476"/>
          <a:ext cx="1809750" cy="914400"/>
        </p:xfrm>
        <a:graphic>
          <a:graphicData uri="http://schemas.openxmlformats.org/presentationml/2006/ole">
            <p:oleObj spid="_x0000_s83969" name="Equação" r:id="rId3" imgW="9017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Gauss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Seja </a:t>
            </a:r>
            <a:r>
              <a:rPr lang="pt-BR" i="1" dirty="0" smtClean="0"/>
              <a:t>V</a:t>
            </a:r>
            <a:r>
              <a:rPr lang="pt-BR" dirty="0" smtClean="0"/>
              <a:t> um volume definido por uma superfície fechada </a:t>
            </a:r>
            <a:r>
              <a:rPr lang="pt-BR" i="1" dirty="0" smtClean="0"/>
              <a:t>A</a:t>
            </a:r>
            <a:r>
              <a:rPr lang="pt-BR" dirty="0" smtClean="0"/>
              <a:t>. Considere um elemento infinitesimal de área </a:t>
            </a:r>
            <a:r>
              <a:rPr lang="pt-BR" i="1" dirty="0" smtClean="0"/>
              <a:t>dA</a:t>
            </a:r>
            <a:r>
              <a:rPr lang="pt-BR" dirty="0" smtClean="0"/>
              <a:t>, cuja normal unitária é </a:t>
            </a:r>
            <a:r>
              <a:rPr lang="pt-BR" b="1" dirty="0" smtClean="0"/>
              <a:t>n</a:t>
            </a:r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66</a:t>
            </a:fld>
            <a:endParaRPr lang="pt-BR"/>
          </a:p>
        </p:txBody>
      </p:sp>
      <p:pic>
        <p:nvPicPr>
          <p:cNvPr id="5" name="Imagem 4" descr="Fig02.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3000372"/>
            <a:ext cx="4794126" cy="3101773"/>
          </a:xfrm>
          <a:prstGeom prst="rect">
            <a:avLst/>
          </a:prstGeom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Gauss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pt-BR" dirty="0" smtClean="0"/>
              <a:t>O vetor </a:t>
            </a:r>
            <a:r>
              <a:rPr lang="pt-BR" b="1" dirty="0" smtClean="0"/>
              <a:t>n</a:t>
            </a:r>
            <a:r>
              <a:rPr lang="pt-BR" dirty="0" smtClean="0"/>
              <a:t> </a:t>
            </a:r>
            <a:r>
              <a:rPr lang="pt-BR" i="1" dirty="0" smtClean="0"/>
              <a:t>dA</a:t>
            </a:r>
            <a:r>
              <a:rPr lang="pt-BR" dirty="0" smtClean="0"/>
              <a:t> possui magnitude </a:t>
            </a:r>
            <a:r>
              <a:rPr lang="pt-BR" i="1" dirty="0" smtClean="0"/>
              <a:t>dA</a:t>
            </a:r>
            <a:r>
              <a:rPr lang="pt-BR" dirty="0" smtClean="0"/>
              <a:t> e direção </a:t>
            </a:r>
            <a:r>
              <a:rPr lang="pt-BR" b="1" dirty="0" smtClean="0"/>
              <a:t>n</a:t>
            </a:r>
            <a:r>
              <a:rPr lang="pt-BR" dirty="0" smtClean="0"/>
              <a:t>, de modo que se adotará a notação </a:t>
            </a:r>
            <a:r>
              <a:rPr lang="pt-BR" i="1" dirty="0" err="1" smtClean="0"/>
              <a:t>d</a:t>
            </a:r>
            <a:r>
              <a:rPr lang="pt-BR" b="1" dirty="0" err="1" smtClean="0"/>
              <a:t>A</a:t>
            </a:r>
            <a:r>
              <a:rPr lang="pt-BR" dirty="0" err="1" smtClean="0"/>
              <a:t>.</a:t>
            </a:r>
            <a:r>
              <a:rPr lang="pt-BR" dirty="0" smtClean="0"/>
              <a:t> </a:t>
            </a:r>
          </a:p>
          <a:p>
            <a:r>
              <a:rPr lang="pt-BR" dirty="0" smtClean="0"/>
              <a:t>Seja, então, </a:t>
            </a:r>
            <a:r>
              <a:rPr lang="pt-BR" i="1" dirty="0" smtClean="0"/>
              <a:t>Q</a:t>
            </a:r>
            <a:r>
              <a:rPr lang="pt-BR" dirty="0" smtClean="0"/>
              <a:t>(</a:t>
            </a:r>
            <a:r>
              <a:rPr lang="pt-BR" i="1" dirty="0" smtClean="0"/>
              <a:t>x</a:t>
            </a:r>
            <a:r>
              <a:rPr lang="pt-BR" dirty="0" smtClean="0"/>
              <a:t>) um campo escalar, vetorial ou tensorial de qualquer ordem. Nesse caso, pelo Teorema de Gauss tem-se que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forma mais conhecida do Teorema de Gauss ocorre quando </a:t>
            </a:r>
            <a:r>
              <a:rPr lang="pt-BR" b="1" dirty="0" smtClean="0"/>
              <a:t>Q</a:t>
            </a:r>
            <a:r>
              <a:rPr lang="pt-BR" dirty="0" smtClean="0"/>
              <a:t> é um vetor.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67</a:t>
            </a:fld>
            <a:endParaRPr lang="pt-BR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8065" name="Object 1"/>
          <p:cNvGraphicFramePr>
            <a:graphicFrameLocks noChangeAspect="1"/>
          </p:cNvGraphicFramePr>
          <p:nvPr/>
        </p:nvGraphicFramePr>
        <p:xfrm>
          <a:off x="3317883" y="4286256"/>
          <a:ext cx="2468563" cy="868363"/>
        </p:xfrm>
        <a:graphic>
          <a:graphicData uri="http://schemas.openxmlformats.org/presentationml/2006/ole">
            <p:oleObj spid="_x0000_s88065" name="Equação" r:id="rId3" imgW="1218671" imgH="431613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442913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(30)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</a:t>
            </a:r>
            <a:r>
              <a:rPr lang="pt-BR" smtClean="0"/>
              <a:t>de Gauss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pt-BR" dirty="0" smtClean="0"/>
              <a:t>Nesse caso,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que é conhecida como Teorema da Divergência, que em notação vetorial é dado por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Fisicamente, o teorema estabelece que a integral de volume do divergente de </a:t>
            </a:r>
            <a:r>
              <a:rPr lang="pt-BR" b="1" dirty="0" smtClean="0"/>
              <a:t>Q</a:t>
            </a:r>
            <a:r>
              <a:rPr lang="pt-BR" dirty="0" smtClean="0"/>
              <a:t> é igual à integral de superfície do fluxo de </a:t>
            </a:r>
            <a:r>
              <a:rPr lang="pt-BR" b="1" dirty="0" smtClean="0"/>
              <a:t>Q</a:t>
            </a:r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68</a:t>
            </a:fld>
            <a:endParaRPr lang="pt-BR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7041" name="Object 1"/>
          <p:cNvGraphicFramePr>
            <a:graphicFrameLocks noChangeAspect="1"/>
          </p:cNvGraphicFramePr>
          <p:nvPr/>
        </p:nvGraphicFramePr>
        <p:xfrm>
          <a:off x="3295659" y="2143116"/>
          <a:ext cx="2562225" cy="866775"/>
        </p:xfrm>
        <a:graphic>
          <a:graphicData uri="http://schemas.openxmlformats.org/presentationml/2006/ole">
            <p:oleObj spid="_x0000_s87041" name="Equação" r:id="rId4" imgW="1269449" imgH="431613" progId="Equation.3">
              <p:embed/>
            </p:oleObj>
          </a:graphicData>
        </a:graphic>
      </p:graphicFrame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3214678" y="4271972"/>
          <a:ext cx="2724150" cy="585788"/>
        </p:xfrm>
        <a:graphic>
          <a:graphicData uri="http://schemas.openxmlformats.org/presentationml/2006/ole">
            <p:oleObj spid="_x0000_s87043" name="Equação" r:id="rId5" imgW="1371600" imgH="292100" progId="Equation.3">
              <p:embed/>
            </p:oleObj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</a:t>
            </a:r>
            <a:r>
              <a:rPr lang="pt-BR" smtClean="0"/>
              <a:t>de Gauss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pt-BR" dirty="0" smtClean="0"/>
              <a:t>Alternativamente, a Eq. (30) pode ser generalizada para um campo diferencial de </a:t>
            </a:r>
            <a:r>
              <a:rPr lang="pt-BR" i="1" dirty="0" smtClean="0"/>
              <a:t>Q</a:t>
            </a:r>
            <a:r>
              <a:rPr lang="pt-BR" dirty="0" smtClean="0"/>
              <a:t> através da expressão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Essa expressão inclui as operações de gradiente, divergente e rotacional, bem como qualquer </a:t>
            </a:r>
            <a:r>
              <a:rPr lang="pt-BR" i="1" dirty="0" smtClean="0"/>
              <a:t>Q</a:t>
            </a:r>
            <a:r>
              <a:rPr lang="pt-BR" dirty="0" smtClean="0"/>
              <a:t> escalar, vetorial ou tensorial. </a:t>
            </a:r>
          </a:p>
          <a:p>
            <a:r>
              <a:rPr lang="pt-BR" dirty="0" smtClean="0"/>
              <a:t>A Eq. (31), como posta, define o gradiente para um tensor </a:t>
            </a:r>
            <a:r>
              <a:rPr lang="pt-BR" b="1" i="1" dirty="0" smtClean="0"/>
              <a:t>Q</a:t>
            </a:r>
            <a:r>
              <a:rPr lang="pt-BR" dirty="0" smtClean="0"/>
              <a:t> de qualquer ordem.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69</a:t>
            </a:fld>
            <a:endParaRPr lang="pt-BR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6017" name="Object 1"/>
          <p:cNvGraphicFramePr>
            <a:graphicFrameLocks noChangeAspect="1"/>
          </p:cNvGraphicFramePr>
          <p:nvPr/>
        </p:nvGraphicFramePr>
        <p:xfrm>
          <a:off x="3286116" y="2998790"/>
          <a:ext cx="2536825" cy="787400"/>
        </p:xfrm>
        <a:graphic>
          <a:graphicData uri="http://schemas.openxmlformats.org/presentationml/2006/ole">
            <p:oleObj spid="_x0000_s86017" name="Equação" r:id="rId3" imgW="1256755" imgH="393529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3181649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(31)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Rotação de eixos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                            , então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Observa-se que a Eq. (1) se reduz à Eq. (3) para </a:t>
            </a:r>
            <a:r>
              <a:rPr lang="pt-BR" i="1" dirty="0" smtClean="0"/>
              <a:t>j</a:t>
            </a:r>
            <a:r>
              <a:rPr lang="pt-BR" dirty="0" smtClean="0"/>
              <a:t> = 1 e à Eq. (4) para </a:t>
            </a:r>
            <a:r>
              <a:rPr lang="pt-BR" i="1" dirty="0" smtClean="0"/>
              <a:t>j</a:t>
            </a:r>
            <a:r>
              <a:rPr lang="pt-BR" dirty="0" smtClean="0"/>
              <a:t> = 2 quando se tem um domínio bidimensional.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Observação:</a:t>
            </a:r>
            <a:r>
              <a:rPr lang="pt-BR" dirty="0" smtClean="0"/>
              <a:t> Toda vez que um índice ocorre duas vezes em um termo, deve-se efetuar uma soma sobre os índices repetidos (notação </a:t>
            </a:r>
            <a:r>
              <a:rPr lang="pt-BR" dirty="0" err="1" smtClean="0"/>
              <a:t>indicial</a:t>
            </a:r>
            <a:r>
              <a:rPr lang="pt-BR" dirty="0" smtClean="0"/>
              <a:t>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857356" y="1643050"/>
          <a:ext cx="2516188" cy="482600"/>
        </p:xfrm>
        <a:graphic>
          <a:graphicData uri="http://schemas.openxmlformats.org/presentationml/2006/ole">
            <p:oleObj spid="_x0000_s22529" name="Equação" r:id="rId3" imgW="1143000" imgH="215900" progId="Equation.3">
              <p:embed/>
            </p:oleObj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374915" y="2214554"/>
          <a:ext cx="4411663" cy="866775"/>
        </p:xfrm>
        <a:graphic>
          <a:graphicData uri="http://schemas.openxmlformats.org/presentationml/2006/ole">
            <p:oleObj spid="_x0000_s22531" name="Equação" r:id="rId4" imgW="2184400" imgH="431800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385979" y="2395831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(4)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</a:t>
            </a:r>
            <a:r>
              <a:rPr lang="pt-BR" smtClean="0"/>
              <a:t>de Gauss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um tensor de primeira ordem (ou ordem superior), o divergente é definido empregando-se o produto interno (escalar) na integral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rotacional, por sua vez, é definido empregando-se o produto externo (vetorial) na integral</a:t>
            </a:r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70</a:t>
            </a:fld>
            <a:endParaRPr lang="pt-BR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2161" name="Object 1"/>
          <p:cNvGraphicFramePr>
            <a:graphicFrameLocks noChangeAspect="1"/>
          </p:cNvGraphicFramePr>
          <p:nvPr/>
        </p:nvGraphicFramePr>
        <p:xfrm>
          <a:off x="3135322" y="3354392"/>
          <a:ext cx="2865438" cy="788988"/>
        </p:xfrm>
        <a:graphic>
          <a:graphicData uri="http://schemas.openxmlformats.org/presentationml/2006/ole">
            <p:oleObj spid="_x0000_s92161" name="Equação" r:id="rId3" imgW="1422400" imgH="3937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3500438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(32)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3071802" y="5640408"/>
          <a:ext cx="2982913" cy="788988"/>
        </p:xfrm>
        <a:graphic>
          <a:graphicData uri="http://schemas.openxmlformats.org/presentationml/2006/ole">
            <p:oleObj spid="_x0000_s92163" name="Equação" r:id="rId4" imgW="1473200" imgH="393700" progId="Equation.3">
              <p:embed/>
            </p:oleObj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8160653" y="5896293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(33)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</a:t>
            </a:r>
            <a:r>
              <a:rPr lang="pt-BR" smtClean="0"/>
              <a:t>de Gauss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Nota-se que para as </a:t>
            </a:r>
            <a:r>
              <a:rPr lang="pt-BR" dirty="0" err="1" smtClean="0"/>
              <a:t>Eqs</a:t>
            </a:r>
            <a:r>
              <a:rPr lang="pt-BR" dirty="0" smtClean="0"/>
              <a:t>. (31) a (33), </a:t>
            </a:r>
            <a:r>
              <a:rPr lang="pt-BR" i="1" dirty="0" smtClean="0"/>
              <a:t>A</a:t>
            </a:r>
            <a:r>
              <a:rPr lang="pt-BR" dirty="0" smtClean="0"/>
              <a:t> é a superfície fechada que delimita o volume </a:t>
            </a:r>
            <a:r>
              <a:rPr lang="pt-BR" i="1" dirty="0" smtClean="0"/>
              <a:t>V</a:t>
            </a:r>
            <a:r>
              <a:rPr lang="pt-BR" dirty="0" smtClean="0"/>
              <a:t>.</a:t>
            </a:r>
          </a:p>
          <a:p>
            <a:r>
              <a:rPr lang="pt-BR" dirty="0" smtClean="0"/>
              <a:t>Exemplo: Considere um elemento de volume delimitado pelas superfícies: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smtClean="0"/>
              <a:t>O volume delimitado </a:t>
            </a:r>
            <a:r>
              <a:rPr lang="el-GR" dirty="0" smtClean="0"/>
              <a:t>Δ</a:t>
            </a:r>
            <a:r>
              <a:rPr lang="pt-BR" i="1" dirty="0" smtClean="0"/>
              <a:t>V</a:t>
            </a:r>
            <a:r>
              <a:rPr lang="pt-BR" dirty="0" smtClean="0"/>
              <a:t> é </a:t>
            </a:r>
            <a:r>
              <a:rPr lang="pt-BR" i="1" dirty="0" smtClean="0"/>
              <a:t>R </a:t>
            </a:r>
            <a:r>
              <a:rPr lang="el-GR" dirty="0" smtClean="0"/>
              <a:t>Δ</a:t>
            </a:r>
            <a:r>
              <a:rPr lang="el-GR" i="1" dirty="0" smtClean="0"/>
              <a:t>θ</a:t>
            </a:r>
            <a:r>
              <a:rPr lang="pt-BR" i="1" dirty="0" smtClean="0"/>
              <a:t> </a:t>
            </a:r>
            <a:r>
              <a:rPr lang="el-GR" dirty="0" smtClean="0"/>
              <a:t>Δ</a:t>
            </a:r>
            <a:r>
              <a:rPr lang="pt-BR" i="1" dirty="0" smtClean="0"/>
              <a:t>R</a:t>
            </a:r>
            <a:r>
              <a:rPr lang="el-GR" dirty="0" smtClean="0"/>
              <a:t> Δ</a:t>
            </a:r>
            <a:r>
              <a:rPr lang="pt-BR" i="1" dirty="0" smtClean="0"/>
              <a:t>x.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71</a:t>
            </a:fld>
            <a:endParaRPr lang="pt-BR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1137" name="Object 1"/>
          <p:cNvGraphicFramePr>
            <a:graphicFrameLocks noChangeAspect="1"/>
          </p:cNvGraphicFramePr>
          <p:nvPr/>
        </p:nvGraphicFramePr>
        <p:xfrm>
          <a:off x="3071802" y="3643314"/>
          <a:ext cx="2997200" cy="428625"/>
        </p:xfrm>
        <a:graphic>
          <a:graphicData uri="http://schemas.openxmlformats.org/presentationml/2006/ole">
            <p:oleObj spid="_x0000_s91137" name="Equação" r:id="rId3" imgW="1536033" imgH="215806" progId="Equation.3">
              <p:embed/>
            </p:oleObj>
          </a:graphicData>
        </a:graphic>
      </p:graphicFrame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3071802" y="4214818"/>
          <a:ext cx="2922588" cy="428625"/>
        </p:xfrm>
        <a:graphic>
          <a:graphicData uri="http://schemas.openxmlformats.org/presentationml/2006/ole">
            <p:oleObj spid="_x0000_s91139" name="Equação" r:id="rId4" imgW="1497950" imgH="215806" progId="Equation.3">
              <p:embed/>
            </p:oleObj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3143240" y="4786322"/>
          <a:ext cx="2811463" cy="428625"/>
        </p:xfrm>
        <a:graphic>
          <a:graphicData uri="http://schemas.openxmlformats.org/presentationml/2006/ole">
            <p:oleObj spid="_x0000_s91141" name="Equação" r:id="rId5" imgW="1434477" imgH="215806" progId="Equation.3">
              <p:embed/>
            </p:oleObj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</a:t>
            </a:r>
            <a:r>
              <a:rPr lang="pt-BR" smtClean="0"/>
              <a:t>de Gauss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lvl="1"/>
            <a:r>
              <a:rPr lang="pt-BR" dirty="0" smtClean="0"/>
              <a:t>Deseja-se avaliar o</a:t>
            </a:r>
          </a:p>
          <a:p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smtClean="0"/>
              <a:t>no centro do volume em </a:t>
            </a:r>
            <a:r>
              <a:rPr lang="pt-BR" i="1" dirty="0" smtClean="0"/>
              <a:t>R, </a:t>
            </a:r>
            <a:r>
              <a:rPr lang="el-GR" i="1" dirty="0" smtClean="0"/>
              <a:t>θ</a:t>
            </a:r>
            <a:r>
              <a:rPr lang="pt-BR" dirty="0" smtClean="0"/>
              <a:t>, </a:t>
            </a:r>
            <a:r>
              <a:rPr lang="pt-BR" i="1" dirty="0" smtClean="0"/>
              <a:t>x</a:t>
            </a:r>
            <a:r>
              <a:rPr lang="pt-BR" dirty="0" smtClean="0"/>
              <a:t> pela integração do fluxo através da superfície </a:t>
            </a:r>
            <a:r>
              <a:rPr lang="pt-BR" i="1" dirty="0" smtClean="0"/>
              <a:t>A</a:t>
            </a:r>
            <a:r>
              <a:rPr lang="pt-BR" dirty="0" smtClean="0"/>
              <a:t> de </a:t>
            </a:r>
            <a:r>
              <a:rPr lang="el-GR" dirty="0" smtClean="0"/>
              <a:t>Δ</a:t>
            </a:r>
            <a:r>
              <a:rPr lang="pt-BR" i="1" dirty="0" smtClean="0"/>
              <a:t>V</a:t>
            </a:r>
            <a:r>
              <a:rPr lang="pt-BR" dirty="0" smtClean="0"/>
              <a:t> </a:t>
            </a:r>
            <a:r>
              <a:rPr lang="pt-BR" dirty="0" smtClean="0"/>
              <a:t>: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Avaliando-se as integrais de superfície, pode-se mostrar que no limite cada uma das seis integrais de superfície pode ser aproximada pelo produto entre o valor avaliado no centro da superfície e a magnitude da área.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72</a:t>
            </a:fld>
            <a:endParaRPr lang="pt-BR"/>
          </a:p>
        </p:txBody>
      </p:sp>
      <p:graphicFrame>
        <p:nvGraphicFramePr>
          <p:cNvPr id="84993" name="Object 1"/>
          <p:cNvGraphicFramePr>
            <a:graphicFrameLocks noChangeAspect="1"/>
          </p:cNvGraphicFramePr>
          <p:nvPr/>
        </p:nvGraphicFramePr>
        <p:xfrm>
          <a:off x="3135313" y="2143116"/>
          <a:ext cx="2865437" cy="788987"/>
        </p:xfrm>
        <a:graphic>
          <a:graphicData uri="http://schemas.openxmlformats.org/presentationml/2006/ole">
            <p:oleObj spid="_x0000_s84993" name="Equação" r:id="rId3" imgW="1422400" imgH="393700" progId="Equation.3">
              <p:embed/>
            </p:oleObj>
          </a:graphicData>
        </a:graphic>
      </p:graphicFrame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1714480" y="4143380"/>
          <a:ext cx="5635625" cy="457200"/>
        </p:xfrm>
        <a:graphic>
          <a:graphicData uri="http://schemas.openxmlformats.org/presentationml/2006/ole">
            <p:oleObj spid="_x0000_s84994" name="Equação" r:id="rId4" imgW="28194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</a:t>
            </a:r>
            <a:r>
              <a:rPr lang="pt-BR" smtClean="0"/>
              <a:t>de Gauss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Isto pode ser mostrado através de uma expansão em série de Taylor para cada produto escalar envolvendo duas variáveis de cada superfície, executando-se as integrações e aplicando-se os limites. O resultado é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73</a:t>
            </a:fld>
            <a:endParaRPr lang="pt-BR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3185" name="Object 1"/>
          <p:cNvGraphicFramePr>
            <a:graphicFrameLocks noChangeAspect="1"/>
          </p:cNvGraphicFramePr>
          <p:nvPr/>
        </p:nvGraphicFramePr>
        <p:xfrm>
          <a:off x="1754208" y="3071810"/>
          <a:ext cx="5675312" cy="3702050"/>
        </p:xfrm>
        <a:graphic>
          <a:graphicData uri="http://schemas.openxmlformats.org/presentationml/2006/ole">
            <p:oleObj spid="_x0000_s93185" name="Equação" r:id="rId3" imgW="3784600" imgH="246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</a:t>
            </a:r>
            <a:r>
              <a:rPr lang="pt-BR" smtClean="0"/>
              <a:t>de Gauss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Uma complicação surge pelo fato de que os vetores normais aos planos </a:t>
            </a:r>
            <a:r>
              <a:rPr lang="el-GR" i="1" dirty="0" smtClean="0"/>
              <a:t>θ</a:t>
            </a:r>
            <a:r>
              <a:rPr lang="el-GR" dirty="0" smtClean="0"/>
              <a:t> ± </a:t>
            </a:r>
            <a:r>
              <a:rPr lang="el-GR" dirty="0" smtClean="0"/>
              <a:t>Δ</a:t>
            </a:r>
            <a:r>
              <a:rPr lang="el-GR" i="1" dirty="0" smtClean="0"/>
              <a:t>θ</a:t>
            </a:r>
            <a:r>
              <a:rPr lang="pt-BR" dirty="0" smtClean="0"/>
              <a:t>/2 não são antiparalelos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Pode-se mostrar que</a:t>
            </a:r>
          </a:p>
          <a:p>
            <a:pPr lvl="1"/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74</a:t>
            </a:fld>
            <a:endParaRPr lang="pt-BR"/>
          </a:p>
        </p:txBody>
      </p:sp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1377" name="Object 1"/>
          <p:cNvGraphicFramePr>
            <a:graphicFrameLocks noChangeAspect="1"/>
          </p:cNvGraphicFramePr>
          <p:nvPr/>
        </p:nvGraphicFramePr>
        <p:xfrm>
          <a:off x="2036780" y="2549533"/>
          <a:ext cx="5035550" cy="2022475"/>
        </p:xfrm>
        <a:graphic>
          <a:graphicData uri="http://schemas.openxmlformats.org/presentationml/2006/ole">
            <p:oleObj spid="_x0000_s101377" name="Equação" r:id="rId3" imgW="3340100" imgH="1346200" progId="Equation.3">
              <p:embed/>
            </p:oleObj>
          </a:graphicData>
        </a:graphic>
      </p:graphicFrame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1500166" y="5207017"/>
          <a:ext cx="6078538" cy="650875"/>
        </p:xfrm>
        <a:graphic>
          <a:graphicData uri="http://schemas.openxmlformats.org/presentationml/2006/ole">
            <p:oleObj spid="_x0000_s101379" name="Equação" r:id="rId4" imgW="40005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</a:t>
            </a:r>
            <a:r>
              <a:rPr lang="pt-BR" smtClean="0"/>
              <a:t>de Gauss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Avaliando o último par de integrais de superfície explicitamente: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75</a:t>
            </a:fld>
            <a:endParaRPr lang="pt-BR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0353" name="Object 1"/>
          <p:cNvGraphicFramePr>
            <a:graphicFrameLocks noChangeAspect="1"/>
          </p:cNvGraphicFramePr>
          <p:nvPr/>
        </p:nvGraphicFramePr>
        <p:xfrm>
          <a:off x="1571604" y="2285992"/>
          <a:ext cx="5988050" cy="4530725"/>
        </p:xfrm>
        <a:graphic>
          <a:graphicData uri="http://schemas.openxmlformats.org/presentationml/2006/ole">
            <p:oleObj spid="_x0000_s100353" name="Equação" r:id="rId3" imgW="3987800" imgH="3022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Gauss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Observa-se que os termos de segunda ordem nos incrementos foram desprezados, uma vez que eles desaparecem ao se avaliarem os limites.</a:t>
            </a:r>
          </a:p>
          <a:p>
            <a:pPr lvl="1"/>
            <a:r>
              <a:rPr lang="pt-BR" dirty="0" smtClean="0"/>
              <a:t>Aplicando-se os limites, obtém-se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76</a:t>
            </a:fld>
            <a:endParaRPr lang="pt-BR"/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401" name="Object 1"/>
          <p:cNvGraphicFramePr>
            <a:graphicFrameLocks noChangeAspect="1"/>
          </p:cNvGraphicFramePr>
          <p:nvPr/>
        </p:nvGraphicFramePr>
        <p:xfrm>
          <a:off x="2874974" y="3500438"/>
          <a:ext cx="3340100" cy="590550"/>
        </p:xfrm>
        <a:graphic>
          <a:graphicData uri="http://schemas.openxmlformats.org/presentationml/2006/ole">
            <p:oleObj spid="_x0000_s102401" name="Equação" r:id="rId3" imgW="22098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Fig02.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2861" y="3500438"/>
            <a:ext cx="2857899" cy="322371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Stokes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Teorema de Stokes relaciona a integral de superfície para uma superfície aberta com a integral de linha avaliada na curva que delimita a superfície.</a:t>
            </a:r>
          </a:p>
          <a:p>
            <a:r>
              <a:rPr lang="pt-BR" dirty="0" smtClean="0"/>
              <a:t>Considerando-se uma superfície aberta A delimitada por uma curva C.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77</a:t>
            </a:fld>
            <a:endParaRPr lang="pt-BR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Stokes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Escolhe-se um lado da superfície para ser o lado externo. Seja </a:t>
            </a:r>
            <a:r>
              <a:rPr lang="pt-BR" i="1" dirty="0" err="1" smtClean="0"/>
              <a:t>d</a:t>
            </a:r>
            <a:r>
              <a:rPr lang="pt-BR" b="1" dirty="0" err="1" smtClean="0"/>
              <a:t>s</a:t>
            </a:r>
            <a:r>
              <a:rPr lang="pt-BR" dirty="0" smtClean="0"/>
              <a:t> </a:t>
            </a:r>
            <a:r>
              <a:rPr lang="pt-BR" dirty="0" smtClean="0"/>
              <a:t>um elemento da curva delimitadora cuja magnitude é o comprimento do elemento e cuja direção é tangente à curva. O sentido positivo da tangente é tal que, vista pelo lado externo da superfície, a tangente apresente o sentido anti-horário.</a:t>
            </a:r>
          </a:p>
          <a:p>
            <a:r>
              <a:rPr lang="pt-BR" dirty="0" smtClean="0"/>
              <a:t>Nesse caso, tem-se: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78</a:t>
            </a:fld>
            <a:endParaRPr lang="pt-BR"/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5473" name="Object 1"/>
          <p:cNvGraphicFramePr>
            <a:graphicFrameLocks noChangeAspect="1"/>
          </p:cNvGraphicFramePr>
          <p:nvPr/>
        </p:nvGraphicFramePr>
        <p:xfrm>
          <a:off x="3163888" y="5000625"/>
          <a:ext cx="2808287" cy="587375"/>
        </p:xfrm>
        <a:graphic>
          <a:graphicData uri="http://schemas.openxmlformats.org/presentationml/2006/ole">
            <p:oleObj spid="_x0000_s105473" name="Equação" r:id="rId3" imgW="1409400" imgH="29196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5110475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34)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Stokes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Tem-se assim que a integral de superfície do rotacional de um campo vetorial </a:t>
            </a:r>
            <a:r>
              <a:rPr lang="pt-BR" b="1" dirty="0" smtClean="0"/>
              <a:t>u</a:t>
            </a:r>
            <a:r>
              <a:rPr lang="pt-BR" dirty="0" smtClean="0"/>
              <a:t> é igual à integral de linha de </a:t>
            </a:r>
            <a:r>
              <a:rPr lang="pt-BR" b="1" dirty="0" smtClean="0"/>
              <a:t>u</a:t>
            </a:r>
            <a:r>
              <a:rPr lang="pt-BR" dirty="0" smtClean="0"/>
              <a:t> sobre a curva delimitadora da superfície.</a:t>
            </a:r>
          </a:p>
          <a:p>
            <a:r>
              <a:rPr lang="pt-BR" dirty="0" smtClean="0"/>
              <a:t>A integral de linha de um vetor </a:t>
            </a:r>
            <a:r>
              <a:rPr lang="pt-BR" b="1" dirty="0" smtClean="0"/>
              <a:t>u</a:t>
            </a:r>
            <a:r>
              <a:rPr lang="pt-BR" dirty="0" smtClean="0"/>
              <a:t> ao redor de uma curva fechada C é chamada de circulação de </a:t>
            </a:r>
            <a:r>
              <a:rPr lang="pt-BR" b="1" dirty="0" smtClean="0"/>
              <a:t>u</a:t>
            </a:r>
            <a:r>
              <a:rPr lang="pt-BR" dirty="0" smtClean="0"/>
              <a:t> ao redor de C.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79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Rotação de eixos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Desta forma, tem-se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em que a soma no lado direito é feita nos termos em </a:t>
            </a:r>
            <a:r>
              <a:rPr lang="pt-BR" i="1" dirty="0" smtClean="0"/>
              <a:t>i</a:t>
            </a:r>
            <a:r>
              <a:rPr lang="pt-BR" dirty="0" smtClean="0"/>
              <a:t>. As variáveis empregadas como índices são livres, de modo que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representa a mesma relação que a Eq. (5).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4000496" y="2446334"/>
          <a:ext cx="1136650" cy="482600"/>
        </p:xfrm>
        <a:graphic>
          <a:graphicData uri="http://schemas.openxmlformats.org/presentationml/2006/ole">
            <p:oleObj spid="_x0000_s21505" name="Equação" r:id="rId3" imgW="558558" imgH="241195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358214" y="2467269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(5)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998916" y="4857760"/>
          <a:ext cx="1144588" cy="457200"/>
        </p:xfrm>
        <a:graphic>
          <a:graphicData uri="http://schemas.openxmlformats.org/presentationml/2006/ole">
            <p:oleObj spid="_x0000_s21507" name="Equação" r:id="rId4" imgW="571252" imgH="228501" progId="Equation.3">
              <p:embed/>
            </p:oleObj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8358214" y="485776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(6)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Stokes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Pode-se, então, </a:t>
            </a:r>
            <a:r>
              <a:rPr lang="pt-BR" dirty="0" smtClean="0"/>
              <a:t>definir o rotacional de um vetor através do limite da integral de circulação de uma superfície </a:t>
            </a:r>
            <a:r>
              <a:rPr lang="pt-BR" dirty="0" smtClean="0"/>
              <a:t>infinitesimal por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sendo </a:t>
            </a:r>
            <a:r>
              <a:rPr lang="pt-BR" b="1" dirty="0" smtClean="0"/>
              <a:t>n</a:t>
            </a:r>
            <a:r>
              <a:rPr lang="pt-BR" dirty="0" smtClean="0"/>
              <a:t> o vetor normal ao plano tangente local de A.</a:t>
            </a:r>
          </a:p>
          <a:p>
            <a:r>
              <a:rPr lang="pt-BR" dirty="0" smtClean="0"/>
              <a:t>Exemplo: Obtenha a forma para avaliação do rotacional de um vetor </a:t>
            </a:r>
            <a:r>
              <a:rPr lang="pt-BR" b="1" dirty="0" smtClean="0"/>
              <a:t>u</a:t>
            </a:r>
            <a:r>
              <a:rPr lang="pt-BR" dirty="0" smtClean="0"/>
              <a:t>(</a:t>
            </a:r>
            <a:r>
              <a:rPr lang="pt-BR" b="1" dirty="0" smtClean="0"/>
              <a:t>x</a:t>
            </a:r>
            <a:r>
              <a:rPr lang="pt-BR" dirty="0" smtClean="0"/>
              <a:t>) em coordenadas cartesianas a partir da Eq. (35).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80</a:t>
            </a:fld>
            <a:endParaRPr lang="pt-BR"/>
          </a:p>
        </p:txBody>
      </p:sp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7521" name="Object 1"/>
          <p:cNvGraphicFramePr>
            <a:graphicFrameLocks noChangeAspect="1"/>
          </p:cNvGraphicFramePr>
          <p:nvPr/>
        </p:nvGraphicFramePr>
        <p:xfrm>
          <a:off x="3071802" y="3143248"/>
          <a:ext cx="2979738" cy="788988"/>
        </p:xfrm>
        <a:graphic>
          <a:graphicData uri="http://schemas.openxmlformats.org/presentationml/2006/ole">
            <p:oleObj spid="_x0000_s107521" name="Equação" r:id="rId3" imgW="1473200" imgH="3937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3395963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35)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Stokes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pt-BR" dirty="0" smtClean="0"/>
              <a:t>Solução:</a:t>
            </a:r>
          </a:p>
          <a:p>
            <a:pPr lvl="1"/>
            <a:r>
              <a:rPr lang="pt-BR" dirty="0" smtClean="0"/>
              <a:t>Consideram-se contornos retangulares em três planos perpendiculares que se interceptam no ponto (</a:t>
            </a:r>
            <a:r>
              <a:rPr lang="pt-BR" i="1" dirty="0" smtClean="0"/>
              <a:t>x</a:t>
            </a:r>
            <a:r>
              <a:rPr lang="pt-BR" dirty="0" smtClean="0"/>
              <a:t>, </a:t>
            </a:r>
            <a:r>
              <a:rPr lang="pt-BR" i="1" dirty="0" smtClean="0"/>
              <a:t>y</a:t>
            </a:r>
            <a:r>
              <a:rPr lang="pt-BR" dirty="0" smtClean="0"/>
              <a:t>, </a:t>
            </a:r>
            <a:r>
              <a:rPr lang="pt-BR" i="1" dirty="0" smtClean="0"/>
              <a:t>z</a:t>
            </a:r>
            <a:r>
              <a:rPr lang="pt-BR" dirty="0" smtClean="0"/>
              <a:t>). Primeiramente, considera-se um retângulo elementar no plano </a:t>
            </a:r>
            <a:r>
              <a:rPr lang="pt-BR" i="1" dirty="0" smtClean="0"/>
              <a:t>x</a:t>
            </a:r>
            <a:r>
              <a:rPr lang="pt-BR" dirty="0" smtClean="0"/>
              <a:t> = constante. O ponto central nesse plano possui coordenadas </a:t>
            </a:r>
            <a:r>
              <a:rPr lang="pt-BR" dirty="0" smtClean="0"/>
              <a:t>(</a:t>
            </a:r>
            <a:r>
              <a:rPr lang="pt-BR" i="1" dirty="0" smtClean="0"/>
              <a:t>x</a:t>
            </a:r>
            <a:r>
              <a:rPr lang="pt-BR" dirty="0" smtClean="0"/>
              <a:t>, </a:t>
            </a:r>
            <a:r>
              <a:rPr lang="pt-BR" i="1" dirty="0" smtClean="0"/>
              <a:t>y</a:t>
            </a:r>
            <a:r>
              <a:rPr lang="pt-BR" dirty="0" smtClean="0"/>
              <a:t>, </a:t>
            </a:r>
            <a:r>
              <a:rPr lang="pt-BR" i="1" dirty="0" smtClean="0"/>
              <a:t>z</a:t>
            </a:r>
            <a:r>
              <a:rPr lang="pt-BR" dirty="0" smtClean="0"/>
              <a:t>) e área </a:t>
            </a:r>
            <a:r>
              <a:rPr lang="el-GR" dirty="0" smtClean="0"/>
              <a:t>Δ</a:t>
            </a:r>
            <a:r>
              <a:rPr lang="pt-BR" i="1" dirty="0" smtClean="0"/>
              <a:t>y</a:t>
            </a:r>
            <a:r>
              <a:rPr lang="el-GR" dirty="0" smtClean="0"/>
              <a:t>Δ</a:t>
            </a:r>
            <a:r>
              <a:rPr lang="pt-BR" i="1" dirty="0" smtClean="0"/>
              <a:t>z</a:t>
            </a:r>
            <a:r>
              <a:rPr lang="pt-BR" dirty="0" smtClean="0"/>
              <a:t>. </a:t>
            </a:r>
          </a:p>
          <a:p>
            <a:pPr lvl="1"/>
            <a:r>
              <a:rPr lang="pt-BR" dirty="0" smtClean="0"/>
              <a:t>Pode-se mostrar através de uma integração cuidadosa de uma expansão em série de Taylor para o integrando que a integral ao longo de cada segmento pode ser representada pelo produto do integrando avaliado no centro do segmento pela magnitude do comprimento do segmento, avaliando-se a direção de integração </a:t>
            </a:r>
            <a:r>
              <a:rPr lang="pt-BR" i="1" dirty="0" err="1" smtClean="0"/>
              <a:t>d</a:t>
            </a:r>
            <a:r>
              <a:rPr lang="pt-BR" b="1" dirty="0" err="1" smtClean="0"/>
              <a:t>s</a:t>
            </a:r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81</a:t>
            </a:fld>
            <a:endParaRPr lang="pt-BR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Stokes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Tem-se assim: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Aplicando-se os limites: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82</a:t>
            </a:fld>
            <a:endParaRPr lang="pt-BR"/>
          </a:p>
        </p:txBody>
      </p:sp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3425" name="Object 1"/>
          <p:cNvGraphicFramePr>
            <a:graphicFrameLocks noChangeAspect="1"/>
          </p:cNvGraphicFramePr>
          <p:nvPr/>
        </p:nvGraphicFramePr>
        <p:xfrm>
          <a:off x="1768494" y="2143116"/>
          <a:ext cx="5589588" cy="1557338"/>
        </p:xfrm>
        <a:graphic>
          <a:graphicData uri="http://schemas.openxmlformats.org/presentationml/2006/ole">
            <p:oleObj spid="_x0000_s103425" name="Equação" r:id="rId3" imgW="3721100" imgH="1041400" progId="Equation.3">
              <p:embed/>
            </p:oleObj>
          </a:graphicData>
        </a:graphic>
      </p:graphicFrame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3611569" y="4456124"/>
          <a:ext cx="1889125" cy="687388"/>
        </p:xfrm>
        <a:graphic>
          <a:graphicData uri="http://schemas.openxmlformats.org/presentationml/2006/ole">
            <p:oleObj spid="_x0000_s103427" name="Equação" r:id="rId4" imgW="12573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de Stokes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Analogamente, integrando-se ao redor de elementos retangulares em outros dois planos, obtém-se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83</a:t>
            </a:fld>
            <a:endParaRPr lang="pt-BR"/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9569" name="Object 1"/>
          <p:cNvGraphicFramePr>
            <a:graphicFrameLocks noChangeAspect="1"/>
          </p:cNvGraphicFramePr>
          <p:nvPr/>
        </p:nvGraphicFramePr>
        <p:xfrm>
          <a:off x="3600456" y="2786058"/>
          <a:ext cx="1900238" cy="590550"/>
        </p:xfrm>
        <a:graphic>
          <a:graphicData uri="http://schemas.openxmlformats.org/presentationml/2006/ole">
            <p:oleObj spid="_x0000_s109569" name="Equação" r:id="rId3" imgW="1256755" imgH="393529" progId="Equation.3">
              <p:embed/>
            </p:oleObj>
          </a:graphicData>
        </a:graphic>
      </p:graphicFrame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3643306" y="3741744"/>
          <a:ext cx="1889125" cy="687388"/>
        </p:xfrm>
        <a:graphic>
          <a:graphicData uri="http://schemas.openxmlformats.org/presentationml/2006/ole">
            <p:oleObj spid="_x0000_s109571" name="Equação" r:id="rId4" imgW="12573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alguns casos, é conveniente adotar a notação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sendo </a:t>
            </a:r>
            <a:r>
              <a:rPr lang="pt-BR" b="1" dirty="0" smtClean="0"/>
              <a:t>A</a:t>
            </a:r>
            <a:r>
              <a:rPr lang="pt-BR" dirty="0" smtClean="0"/>
              <a:t> um tensor de qualquer ordem. Nesta notação a vírgula indica uma derivada espacial. Por exemplo, o divergente e o rotacional de um vetor </a:t>
            </a:r>
            <a:r>
              <a:rPr lang="pt-BR" b="1" dirty="0" smtClean="0"/>
              <a:t>u</a:t>
            </a:r>
            <a:r>
              <a:rPr lang="pt-BR" dirty="0" smtClean="0"/>
              <a:t> podem ser escritos como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84</a:t>
            </a:fld>
            <a:endParaRPr lang="pt-BR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0593" name="Object 1"/>
          <p:cNvGraphicFramePr>
            <a:graphicFrameLocks noChangeAspect="1"/>
          </p:cNvGraphicFramePr>
          <p:nvPr/>
        </p:nvGraphicFramePr>
        <p:xfrm>
          <a:off x="3929058" y="2285992"/>
          <a:ext cx="1235075" cy="868363"/>
        </p:xfrm>
        <a:graphic>
          <a:graphicData uri="http://schemas.openxmlformats.org/presentationml/2006/ole">
            <p:oleObj spid="_x0000_s110593" name="Equação" r:id="rId3" imgW="609336" imgH="431613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2428868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36)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3567119" y="4857760"/>
          <a:ext cx="2005013" cy="866775"/>
        </p:xfrm>
        <a:graphic>
          <a:graphicData uri="http://schemas.openxmlformats.org/presentationml/2006/ole">
            <p:oleObj spid="_x0000_s110595" name="Equação" r:id="rId4" imgW="990170" imgH="431613" progId="Equation.3">
              <p:embed/>
            </p:oleObj>
          </a:graphicData>
        </a:graphic>
      </p:graphicFrame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0597" name="Object 5"/>
          <p:cNvGraphicFramePr>
            <a:graphicFrameLocks noChangeAspect="1"/>
          </p:cNvGraphicFramePr>
          <p:nvPr/>
        </p:nvGraphicFramePr>
        <p:xfrm>
          <a:off x="2928926" y="5729310"/>
          <a:ext cx="3297238" cy="914400"/>
        </p:xfrm>
        <a:graphic>
          <a:graphicData uri="http://schemas.openxmlformats.org/presentationml/2006/ole">
            <p:oleObj spid="_x0000_s110597" name="Equação" r:id="rId5" imgW="165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Rotação de eixos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fácil mostrar que as componentes de </a:t>
            </a:r>
            <a:r>
              <a:rPr lang="pt-BR" b="1" dirty="0" smtClean="0"/>
              <a:t>x</a:t>
            </a:r>
            <a:r>
              <a:rPr lang="pt-BR" dirty="0" smtClean="0"/>
              <a:t> no antigo sistema de coordenadas estão relacionadas àquelas do novo sistema por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Pode-se, então, definir um vetor cartesiano como qualquer quantidade que se transforma como um vetor posição em uma rotação do sistema de coordenadas.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4000496" y="3143248"/>
          <a:ext cx="1176338" cy="482600"/>
        </p:xfrm>
        <a:graphic>
          <a:graphicData uri="http://schemas.openxmlformats.org/presentationml/2006/ole">
            <p:oleObj spid="_x0000_s20481" name="Equação" r:id="rId3" imgW="583947" imgH="241195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358214" y="3143248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(7)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5101</TotalTime>
  <Words>3772</Words>
  <Application>Microsoft Office PowerPoint</Application>
  <PresentationFormat>Apresentação na tela (4:3)</PresentationFormat>
  <Paragraphs>555</Paragraphs>
  <Slides>84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84</vt:i4>
      </vt:variant>
    </vt:vector>
  </HeadingPairs>
  <TitlesOfParts>
    <vt:vector size="87" baseType="lpstr">
      <vt:lpstr>Tema do Office</vt:lpstr>
      <vt:lpstr>Equação</vt:lpstr>
      <vt:lpstr>Microsoft Equation 3.0</vt:lpstr>
      <vt:lpstr>Capítulo 02: Tensores cartesianos</vt:lpstr>
      <vt:lpstr>Escalares e vetores</vt:lpstr>
      <vt:lpstr>Rotação de eixos</vt:lpstr>
      <vt:lpstr>Rotação de eixos</vt:lpstr>
      <vt:lpstr>Rotação de eixos</vt:lpstr>
      <vt:lpstr>Rotação de eixos</vt:lpstr>
      <vt:lpstr>Rotação de eixos</vt:lpstr>
      <vt:lpstr>Rotação de eixos</vt:lpstr>
      <vt:lpstr>Rotação de eixos</vt:lpstr>
      <vt:lpstr>Rotação de eixos</vt:lpstr>
      <vt:lpstr>Multiplicação de Matrizes</vt:lpstr>
      <vt:lpstr>Multiplicação de Matrizes</vt:lpstr>
      <vt:lpstr>Tensor de Segunda Ordem</vt:lpstr>
      <vt:lpstr>Tensor de Segunda Ordem</vt:lpstr>
      <vt:lpstr>Tensor de Segunda Ordem</vt:lpstr>
      <vt:lpstr>Tensor de Segunda Ordem</vt:lpstr>
      <vt:lpstr>Tensor de Segunda Ordem</vt:lpstr>
      <vt:lpstr>Tensor de Segunda Ordem</vt:lpstr>
      <vt:lpstr>Contração e Multiplicação</vt:lpstr>
      <vt:lpstr>Contração e Multiplicação</vt:lpstr>
      <vt:lpstr>Contração e Multiplicação</vt:lpstr>
      <vt:lpstr>Contração e Multiplicação</vt:lpstr>
      <vt:lpstr>Força sobre uma Superfície</vt:lpstr>
      <vt:lpstr>Força sobre uma Superfície</vt:lpstr>
      <vt:lpstr>Força sobre uma Superfície</vt:lpstr>
      <vt:lpstr>Força sobre uma Superfície</vt:lpstr>
      <vt:lpstr>Força sobre uma Superfície</vt:lpstr>
      <vt:lpstr>Força sobre uma Superfície</vt:lpstr>
      <vt:lpstr>Força sobre uma Superfície</vt:lpstr>
      <vt:lpstr>Força sobre uma Superfície</vt:lpstr>
      <vt:lpstr>Força sobre uma Superfície</vt:lpstr>
      <vt:lpstr>Força sobre uma Superfície</vt:lpstr>
      <vt:lpstr>Força sobre uma Superfície</vt:lpstr>
      <vt:lpstr>Delta de Kronecker e Tensor de Permutação</vt:lpstr>
      <vt:lpstr>Delta de Kronecker e Tensor de Permutação</vt:lpstr>
      <vt:lpstr>Delta de Kronecker e Tensor de Permutação</vt:lpstr>
      <vt:lpstr>Delta de Kronecker e Tensor de Permutação</vt:lpstr>
      <vt:lpstr>Produto Interno (Escalar)</vt:lpstr>
      <vt:lpstr>Produto Externo (Vetorial)</vt:lpstr>
      <vt:lpstr>Produto Externo (Vetorial)</vt:lpstr>
      <vt:lpstr>Gradiente, Divergente e Rotacional</vt:lpstr>
      <vt:lpstr>Gradiente, Divergente e Rotacional</vt:lpstr>
      <vt:lpstr>Gradiente, Divergente e Rotacional</vt:lpstr>
      <vt:lpstr>Gradiente, Divergente e Rotacional</vt:lpstr>
      <vt:lpstr>Gradiente, Divergente e Rotacional</vt:lpstr>
      <vt:lpstr>Gradiente, Divergente e Rotacional</vt:lpstr>
      <vt:lpstr>Gradiente, Divergente e Rotacional</vt:lpstr>
      <vt:lpstr>Tensores Simétrico e Antissimétrico</vt:lpstr>
      <vt:lpstr>Tensores Simétrico e Antissimétrico</vt:lpstr>
      <vt:lpstr>Tensores Simétrico e Antissimétrico</vt:lpstr>
      <vt:lpstr>Tensores Simétrico e Antissimétrico</vt:lpstr>
      <vt:lpstr>Tensores Simétrico e Antissimétrico</vt:lpstr>
      <vt:lpstr>Tensores Simétrico e Antissimétrico</vt:lpstr>
      <vt:lpstr>Tensores Simétrico e Antissimétrico</vt:lpstr>
      <vt:lpstr>Autovalores e Autovetores de um Tensor Simétrico</vt:lpstr>
      <vt:lpstr>Autovalores e Autovetores de um Tensor Simétrico</vt:lpstr>
      <vt:lpstr>Autovalores e Autovetores de um Tensor Simétrico</vt:lpstr>
      <vt:lpstr>Autovalores e Autovetores de um Tensor Simétrico</vt:lpstr>
      <vt:lpstr>Autovalores e Autovetores de um Tensor Simétrico</vt:lpstr>
      <vt:lpstr>Autovalores e Autovetores de um Tensor Simétrico</vt:lpstr>
      <vt:lpstr>Autovalores e Autovetores de um Tensor Simétrico</vt:lpstr>
      <vt:lpstr>Autovalores e Autovetores de um Tensor Simétrico</vt:lpstr>
      <vt:lpstr>Autovalores e Autovetores de um Tensor Simétrico</vt:lpstr>
      <vt:lpstr>Autovalores e Autovetores de um Tensor Simétrico</vt:lpstr>
      <vt:lpstr>Autovalores e Autovetores de um Tensor Simétrico</vt:lpstr>
      <vt:lpstr>Teorema de Gauss</vt:lpstr>
      <vt:lpstr>Teorema de Gauss</vt:lpstr>
      <vt:lpstr>Teorema de Gauss</vt:lpstr>
      <vt:lpstr>Teorema de Gauss</vt:lpstr>
      <vt:lpstr>Teorema de Gauss</vt:lpstr>
      <vt:lpstr>Teorema de Gauss</vt:lpstr>
      <vt:lpstr>Teorema de Gauss</vt:lpstr>
      <vt:lpstr>Teorema de Gauss</vt:lpstr>
      <vt:lpstr>Teorema de Gauss</vt:lpstr>
      <vt:lpstr>Teorema de Gauss</vt:lpstr>
      <vt:lpstr>Teorema de Gauss</vt:lpstr>
      <vt:lpstr>Teorema de Stokes</vt:lpstr>
      <vt:lpstr>Teorema de Stokes</vt:lpstr>
      <vt:lpstr>Teorema de Stokes</vt:lpstr>
      <vt:lpstr>Teorema de Stokes</vt:lpstr>
      <vt:lpstr>Teorema de Stokes</vt:lpstr>
      <vt:lpstr>Teorema de Stokes</vt:lpstr>
      <vt:lpstr>Teorema de Stokes</vt:lpstr>
      <vt:lpstr>Notações</vt:lpstr>
    </vt:vector>
  </TitlesOfParts>
  <Company>UFPR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Luciano Araki</dc:creator>
  <cp:lastModifiedBy>Luciano Araki</cp:lastModifiedBy>
  <cp:revision>192</cp:revision>
  <dcterms:created xsi:type="dcterms:W3CDTF">2017-11-29T17:56:34Z</dcterms:created>
  <dcterms:modified xsi:type="dcterms:W3CDTF">2018-03-12T18:43:55Z</dcterms:modified>
</cp:coreProperties>
</file>