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3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3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wmf"/></Relationships>
</file>

<file path=ppt/drawings/_rels/vmlDrawing3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drawings/_rels/vmlDrawing3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7.w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C1663-2454-4621-ADD7-8E4983C4B110}" type="datetimeFigureOut">
              <a:rPr lang="pt-BR" smtClean="0"/>
              <a:pPr/>
              <a:t>05/03/2018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5AA02-E8C5-4765-9A6B-2CE5C488C7D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538833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baseline="0">
                <a:solidFill>
                  <a:srgbClr val="FF0000"/>
                </a:solidFill>
                <a:latin typeface="Times New Roman" pitchFamily="18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4F2B-CA32-4098-A4B6-19825664A890}" type="datetime1">
              <a:rPr lang="pt-BR" smtClean="0"/>
              <a:pPr/>
              <a:t>05/03/2018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3E8D0-F0B0-4D7F-9712-F16504265978}" type="datetime1">
              <a:rPr lang="pt-BR" smtClean="0"/>
              <a:pPr/>
              <a:t>05/03/2018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8F014-278D-4347-A5B8-39A99F77B3B2}" type="datetime1">
              <a:rPr lang="pt-BR" smtClean="0"/>
              <a:pPr/>
              <a:t>05/03/2018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just">
              <a:defRPr sz="2800">
                <a:latin typeface="Times New Roman" pitchFamily="18" charset="0"/>
                <a:cs typeface="Times New Roman" pitchFamily="18" charset="0"/>
              </a:defRPr>
            </a:lvl1pPr>
            <a:lvl2pPr algn="just">
              <a:defRPr sz="2400">
                <a:latin typeface="Times New Roman" pitchFamily="18" charset="0"/>
                <a:cs typeface="Times New Roman" pitchFamily="18" charset="0"/>
              </a:defRPr>
            </a:lvl2pPr>
            <a:lvl3pPr algn="just">
              <a:defRPr sz="2000">
                <a:latin typeface="Times New Roman" pitchFamily="18" charset="0"/>
                <a:cs typeface="Times New Roman" pitchFamily="18" charset="0"/>
              </a:defRPr>
            </a:lvl3pPr>
            <a:lvl4pPr algn="just">
              <a:defRPr>
                <a:latin typeface="Times New Roman" pitchFamily="18" charset="0"/>
                <a:cs typeface="Times New Roman" pitchFamily="18" charset="0"/>
              </a:defRPr>
            </a:lvl4pPr>
            <a:lvl5pPr algn="just"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1D3F-BA27-4C01-95F5-805F247A62DA}" type="datetime1">
              <a:rPr lang="pt-BR" smtClean="0"/>
              <a:pPr/>
              <a:t>05/03/2018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04EB-7FBB-414C-82E3-94D38E89B9DD}" type="datetime1">
              <a:rPr lang="pt-BR" smtClean="0"/>
              <a:pPr/>
              <a:t>05/03/2018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0EBC-5708-4E23-AA25-296F4A8E521F}" type="datetime1">
              <a:rPr lang="pt-BR" smtClean="0"/>
              <a:pPr/>
              <a:t>05/03/2018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5309-B442-4C38-B778-7F58721EFA31}" type="datetime1">
              <a:rPr lang="pt-BR" smtClean="0"/>
              <a:pPr/>
              <a:t>05/03/2018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2114-4B98-4E21-9E0F-E188AD23C306}" type="datetime1">
              <a:rPr lang="pt-BR" smtClean="0"/>
              <a:pPr/>
              <a:t>05/03/2018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5D8E-599E-4241-BE18-C29C8F8A314F}" type="datetime1">
              <a:rPr lang="pt-BR" smtClean="0"/>
              <a:pPr/>
              <a:t>05/03/2018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DB423-BDBA-402F-BAAA-97EBC0957394}" type="datetime1">
              <a:rPr lang="pt-BR" smtClean="0"/>
              <a:pPr/>
              <a:t>05/03/2018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57BC-270C-4CD2-AA94-17FFA26503E6}" type="datetime1">
              <a:rPr lang="pt-BR" smtClean="0"/>
              <a:pPr/>
              <a:t>05/03/2018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28653-16F1-4028-9E09-910D15FCC2A9}" type="datetime1">
              <a:rPr lang="pt-BR" smtClean="0"/>
              <a:pPr/>
              <a:t>05/03/2018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6770B-5893-4A30-A119-D2B13CEB208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FF0000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0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5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3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1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29.bin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32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35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37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oleObject47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4" Type="http://schemas.openxmlformats.org/officeDocument/2006/relationships/oleObject" Target="../embeddings/oleObject54.bin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4" Type="http://schemas.openxmlformats.org/officeDocument/2006/relationships/oleObject" Target="../embeddings/oleObject57.bin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4" Type="http://schemas.openxmlformats.org/officeDocument/2006/relationships/oleObject" Target="../embeddings/oleObject60.bin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4" Type="http://schemas.openxmlformats.org/officeDocument/2006/relationships/oleObject" Target="../embeddings/oleObject62.bin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5" Type="http://schemas.openxmlformats.org/officeDocument/2006/relationships/oleObject" Target="../embeddings/oleObject66.bin"/><Relationship Id="rId4" Type="http://schemas.openxmlformats.org/officeDocument/2006/relationships/oleObject" Target="../embeddings/oleObject65.bin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Capítulo 01: Introdução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Hipótese do </a:t>
            </a:r>
            <a:r>
              <a:rPr lang="pt-BR" i="1" dirty="0" smtClean="0"/>
              <a:t>continuum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Todo fluido é constituído por um grande número de partículas/moléculas em constante movimento, gerando colisões.</a:t>
            </a:r>
          </a:p>
          <a:p>
            <a:r>
              <a:rPr lang="pt-BR" dirty="0" smtClean="0"/>
              <a:t>Desse modo, em escala microscópica, toda matéria é descontínua.</a:t>
            </a:r>
          </a:p>
          <a:p>
            <a:r>
              <a:rPr lang="pt-BR" dirty="0" smtClean="0"/>
              <a:t>No entanto, de um modo geral deseja-se estudar o comportamento médio de um fluido e não o comportamento individual de cada molécula que o constitui.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Hipótese </a:t>
            </a:r>
            <a:r>
              <a:rPr lang="pt-BR" smtClean="0"/>
              <a:t>do </a:t>
            </a:r>
            <a:r>
              <a:rPr lang="pt-BR" i="1" smtClean="0"/>
              <a:t>continuum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Assim, muitas vezes ignora-se a estrutura molecular da matéria, substituindo-a por uma distribuição contínua, denominada contínuo (ou </a:t>
            </a:r>
            <a:r>
              <a:rPr lang="pt-BR" i="1" dirty="0" smtClean="0"/>
              <a:t>continuum</a:t>
            </a:r>
            <a:r>
              <a:rPr lang="pt-BR" dirty="0" smtClean="0"/>
              <a:t>).</a:t>
            </a:r>
          </a:p>
          <a:p>
            <a:r>
              <a:rPr lang="pt-BR" dirty="0" smtClean="0"/>
              <a:t>Para que a hipótese do contínuo seja aceitável, contudo, deve-se verificar se o comprimento característico do escoamento é muito maior do que o livre caminho médio das moléculas que constituem o fluido.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Hipótese </a:t>
            </a:r>
            <a:r>
              <a:rPr lang="pt-BR" smtClean="0"/>
              <a:t>do </a:t>
            </a:r>
            <a:r>
              <a:rPr lang="pt-BR" i="1" smtClean="0"/>
              <a:t>continuum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pt-BR" dirty="0" smtClean="0"/>
              <a:t>Para a maioria dos casos, tal verificação não é uma grande restrição, uma vez que o livre caminho médio das moléculas costuma ser muito pequeno. Por exemplo, para o ar em uma atmosfera padrão, tal valor é de aproximadamente 5x10</a:t>
            </a:r>
            <a:r>
              <a:rPr lang="pt-BR" baseline="30000" dirty="0" smtClean="0"/>
              <a:t>-8</a:t>
            </a:r>
            <a:r>
              <a:rPr lang="pt-BR" dirty="0" smtClean="0"/>
              <a:t> m.</a:t>
            </a:r>
          </a:p>
          <a:p>
            <a:r>
              <a:rPr lang="pt-BR" dirty="0" smtClean="0"/>
              <a:t>Em casos especiais, como em altitudes muito elevadas ou condições de quase vácuo (como em processamento por plasma), o livre caminho médio das moléculas torna-se considerável (da ordem de centímetros ou até metros) e é necessário empregar a teoria cinética dos gases.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Fenômenos de Transporte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Considera-se, inicialmente, uma superfície AB que se estende entre a mistura de dois gases (por exemplo, nitrogênio e oxigênio).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13</a:t>
            </a:fld>
            <a:endParaRPr lang="pt-BR"/>
          </a:p>
        </p:txBody>
      </p:sp>
      <p:pic>
        <p:nvPicPr>
          <p:cNvPr id="5" name="Imagem 4" descr="Fig01.0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2957001"/>
            <a:ext cx="3858164" cy="382958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Fenômenos de Transporte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Por hipótese, considera-se também que a concentração </a:t>
            </a:r>
            <a:r>
              <a:rPr lang="pt-BR" i="1" dirty="0" smtClean="0"/>
              <a:t>C</a:t>
            </a:r>
            <a:r>
              <a:rPr lang="pt-BR" dirty="0" smtClean="0"/>
              <a:t> de um gás (por exemplo, o nitrogênio) varia através de AB.</a:t>
            </a:r>
          </a:p>
          <a:p>
            <a:r>
              <a:rPr lang="pt-BR" dirty="0" smtClean="0"/>
              <a:t>Verifica-se, então, que o movimento aleatório das moléculas através de AB será tal que, em escala macroscópica, o fluxo líquido de moléculas do gás (nitrogênio) será da região de maior para a melhor concentração </a:t>
            </a:r>
            <a:r>
              <a:rPr lang="pt-BR" i="1" dirty="0" smtClean="0"/>
              <a:t>C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Fenômenos de Transporte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cene3d>
            <a:camera prst="orthographicFront">
              <a:rot lat="0" lon="0" rev="0"/>
            </a:camera>
            <a:lightRig rig="threePt" dir="t"/>
          </a:scene3d>
        </p:spPr>
        <p:txBody>
          <a:bodyPr/>
          <a:lstStyle/>
          <a:p>
            <a:r>
              <a:rPr lang="pt-BR" dirty="0" smtClean="0"/>
              <a:t>Através de experimentos, obtém-se a seguinte relação, conhecida como Lei de </a:t>
            </a:r>
            <a:r>
              <a:rPr lang="pt-BR" dirty="0" err="1" smtClean="0"/>
              <a:t>Fick</a:t>
            </a:r>
            <a:r>
              <a:rPr lang="pt-BR" dirty="0" smtClean="0"/>
              <a:t> (da difusão):</a:t>
            </a:r>
          </a:p>
          <a:p>
            <a:endParaRPr lang="pt-BR" dirty="0" smtClean="0"/>
          </a:p>
          <a:p>
            <a:endParaRPr lang="pt-BR" dirty="0" smtClean="0"/>
          </a:p>
          <a:p>
            <a:pPr lvl="1"/>
            <a:r>
              <a:rPr lang="pt-BR" dirty="0" smtClean="0"/>
              <a:t>Sendo: </a:t>
            </a:r>
            <a:r>
              <a:rPr lang="pt-BR" b="1" dirty="0" err="1" smtClean="0"/>
              <a:t>q</a:t>
            </a:r>
            <a:r>
              <a:rPr lang="pt-BR" b="1" baseline="-25000" dirty="0" err="1" smtClean="0"/>
              <a:t>m</a:t>
            </a:r>
            <a:r>
              <a:rPr lang="pt-BR" dirty="0" smtClean="0"/>
              <a:t> o vetor fluxo de massa [kg/m</a:t>
            </a:r>
            <a:r>
              <a:rPr lang="pt-BR" baseline="30000" dirty="0" smtClean="0"/>
              <a:t>2</a:t>
            </a:r>
            <a:r>
              <a:rPr lang="pt-BR" dirty="0" smtClean="0"/>
              <a:t>s];</a:t>
            </a:r>
          </a:p>
          <a:p>
            <a:pPr lvl="1"/>
            <a:r>
              <a:rPr lang="pt-BR" dirty="0" smtClean="0"/>
              <a:t>        o gradiente de concentração da mistura;</a:t>
            </a:r>
          </a:p>
          <a:p>
            <a:pPr lvl="1"/>
            <a:r>
              <a:rPr lang="pt-BR" i="1" dirty="0" smtClean="0"/>
              <a:t>k</a:t>
            </a:r>
            <a:r>
              <a:rPr lang="pt-BR" i="1" baseline="-25000" dirty="0" smtClean="0"/>
              <a:t>m</a:t>
            </a:r>
            <a:r>
              <a:rPr lang="pt-BR" i="1" dirty="0" smtClean="0"/>
              <a:t> </a:t>
            </a:r>
            <a:r>
              <a:rPr lang="pt-BR" dirty="0" smtClean="0"/>
              <a:t>o coeficiente de difusão mássica (constante de proporcionalidade que depende do estado termodinâmico e das espécies envolvidas).</a:t>
            </a:r>
            <a:endParaRPr lang="pt-BR" i="1" dirty="0" smtClean="0"/>
          </a:p>
          <a:p>
            <a:pPr lvl="1"/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5121" name="Object 1"/>
          <p:cNvGraphicFramePr>
            <a:graphicFrameLocks noChangeAspect="1"/>
          </p:cNvGraphicFramePr>
          <p:nvPr/>
        </p:nvGraphicFramePr>
        <p:xfrm>
          <a:off x="3676656" y="2828924"/>
          <a:ext cx="1752600" cy="457200"/>
        </p:xfrm>
        <a:graphic>
          <a:graphicData uri="http://schemas.openxmlformats.org/presentationml/2006/ole">
            <p:oleObj spid="_x0000_s5121" name="Equação" r:id="rId3" imgW="876300" imgH="228600" progId="Equation.3">
              <p:embed/>
            </p:oleObj>
          </a:graphicData>
        </a:graphic>
      </p:graphicFrame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214414" y="4071944"/>
          <a:ext cx="525463" cy="357188"/>
        </p:xfrm>
        <a:graphic>
          <a:graphicData uri="http://schemas.openxmlformats.org/presentationml/2006/ole">
            <p:oleObj spid="_x0000_s5123" name="Equação" r:id="rId4" imgW="266353" imgH="177569" progId="Equation.3">
              <p:embed/>
            </p:oleObj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8358214" y="2857496"/>
            <a:ext cx="543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(1)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Fenômenos de Transporte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pt-BR" dirty="0" smtClean="0"/>
              <a:t>A equação anterior é uma relação baseada em evidências empíricas e, por isso, é conhecida como lei fenomenológica. Analogamente à difusão de massa, pode-se ter a difusão de energia térmica, estabelecida pela Lei de Fourier:</a:t>
            </a:r>
          </a:p>
          <a:p>
            <a:endParaRPr lang="pt-BR" dirty="0" smtClean="0"/>
          </a:p>
          <a:p>
            <a:endParaRPr lang="pt-BR" dirty="0" smtClean="0"/>
          </a:p>
          <a:p>
            <a:pPr lvl="1"/>
            <a:r>
              <a:rPr lang="pt-BR" dirty="0" smtClean="0"/>
              <a:t>Sendo: </a:t>
            </a:r>
            <a:r>
              <a:rPr lang="pt-BR" b="1" dirty="0" smtClean="0"/>
              <a:t>q</a:t>
            </a:r>
            <a:r>
              <a:rPr lang="pt-BR" dirty="0" smtClean="0"/>
              <a:t> o fluxo de calor [W/m</a:t>
            </a:r>
            <a:r>
              <a:rPr lang="pt-BR" baseline="30000" dirty="0" smtClean="0"/>
              <a:t>2</a:t>
            </a:r>
            <a:r>
              <a:rPr lang="pt-BR" dirty="0" smtClean="0"/>
              <a:t>];</a:t>
            </a:r>
          </a:p>
          <a:p>
            <a:pPr lvl="1"/>
            <a:r>
              <a:rPr lang="pt-BR" dirty="0" smtClean="0"/>
              <a:t>       o gradiente de temperatura;</a:t>
            </a:r>
          </a:p>
          <a:p>
            <a:pPr lvl="1"/>
            <a:r>
              <a:rPr lang="pt-BR" i="1" dirty="0" smtClean="0"/>
              <a:t>k</a:t>
            </a:r>
            <a:r>
              <a:rPr lang="pt-BR" dirty="0" smtClean="0"/>
              <a:t> a condutividade térmica do material.</a:t>
            </a:r>
            <a:endParaRPr lang="pt-BR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3857620" y="4143380"/>
          <a:ext cx="1392238" cy="406400"/>
        </p:xfrm>
        <a:graphic>
          <a:graphicData uri="http://schemas.openxmlformats.org/presentationml/2006/ole">
            <p:oleObj spid="_x0000_s2049" name="Equação" r:id="rId3" imgW="685800" imgH="203200" progId="Equation.3">
              <p:embed/>
            </p:oleObj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8358214" y="4143380"/>
            <a:ext cx="543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(2)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214414" y="5357829"/>
          <a:ext cx="500062" cy="357187"/>
        </p:xfrm>
        <a:graphic>
          <a:graphicData uri="http://schemas.openxmlformats.org/presentationml/2006/ole">
            <p:oleObj spid="_x0000_s2051" name="Equação" r:id="rId4" imgW="253800" imgH="177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Fenômenos de Transporte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Outra lei análoga às anteriores é observada em fluidos que apresentam gradientes de velocidades. Tem-se, nesse caso, a Lei de Newton do Cisalhamento:</a:t>
            </a:r>
          </a:p>
          <a:p>
            <a:endParaRPr lang="pt-BR" dirty="0" smtClean="0"/>
          </a:p>
          <a:p>
            <a:endParaRPr lang="pt-BR" dirty="0" smtClean="0"/>
          </a:p>
          <a:p>
            <a:pPr lvl="1"/>
            <a:r>
              <a:rPr lang="pt-BR" dirty="0" smtClean="0"/>
              <a:t>Sendo: </a:t>
            </a:r>
            <a:r>
              <a:rPr lang="el-GR" i="1" dirty="0" smtClean="0"/>
              <a:t>τ</a:t>
            </a:r>
            <a:r>
              <a:rPr lang="pt-BR" dirty="0" smtClean="0"/>
              <a:t> a tensão de cisalhamento;</a:t>
            </a:r>
          </a:p>
          <a:p>
            <a:pPr lvl="1"/>
            <a:r>
              <a:rPr lang="pt-BR" i="1" dirty="0" smtClean="0"/>
              <a:t>μ </a:t>
            </a:r>
            <a:r>
              <a:rPr lang="pt-BR" dirty="0" smtClean="0"/>
              <a:t>a viscosidade dinâmica do fluido [kg/</a:t>
            </a:r>
            <a:r>
              <a:rPr lang="pt-BR" dirty="0" err="1" smtClean="0"/>
              <a:t>ms</a:t>
            </a:r>
            <a:r>
              <a:rPr lang="pt-BR" dirty="0" smtClean="0"/>
              <a:t>];</a:t>
            </a:r>
          </a:p>
          <a:p>
            <a:pPr lvl="1"/>
            <a:r>
              <a:rPr lang="pt-BR" i="1" dirty="0" err="1" smtClean="0"/>
              <a:t>du</a:t>
            </a:r>
            <a:r>
              <a:rPr lang="pt-BR" dirty="0" smtClean="0"/>
              <a:t>/</a:t>
            </a:r>
            <a:r>
              <a:rPr lang="pt-BR" i="1" dirty="0" err="1" smtClean="0"/>
              <a:t>dy</a:t>
            </a:r>
            <a:r>
              <a:rPr lang="pt-BR" dirty="0" smtClean="0"/>
              <a:t> o gradiente de velocidade existente no fluido.</a:t>
            </a:r>
            <a:endParaRPr lang="pt-BR" i="1" dirty="0" smtClean="0"/>
          </a:p>
          <a:p>
            <a:pPr lvl="1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17</a:t>
            </a:fld>
            <a:endParaRPr lang="pt-B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32769" name="Object 1"/>
          <p:cNvGraphicFramePr>
            <a:graphicFrameLocks noChangeAspect="1"/>
          </p:cNvGraphicFramePr>
          <p:nvPr/>
        </p:nvGraphicFramePr>
        <p:xfrm>
          <a:off x="3967166" y="3071810"/>
          <a:ext cx="1176338" cy="868363"/>
        </p:xfrm>
        <a:graphic>
          <a:graphicData uri="http://schemas.openxmlformats.org/presentationml/2006/ole">
            <p:oleObj spid="_x0000_s32769" name="Equação" r:id="rId3" imgW="583947" imgH="431613" progId="Equation.3">
              <p:embed/>
            </p:oleObj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8358214" y="3214686"/>
            <a:ext cx="543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(3)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Fenômenos de Transporte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Tensão de cisalhamento </a:t>
            </a:r>
            <a:r>
              <a:rPr lang="el-GR" i="1" dirty="0" smtClean="0"/>
              <a:t>τ</a:t>
            </a:r>
            <a:r>
              <a:rPr lang="pt-BR" dirty="0" smtClean="0"/>
              <a:t> na superfície AB. A difusão tende a diminuir o gradiente de velocidades, de modo que a linha contínua tende à linha tracejada.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18</a:t>
            </a:fld>
            <a:endParaRPr lang="pt-BR"/>
          </a:p>
        </p:txBody>
      </p:sp>
      <p:pic>
        <p:nvPicPr>
          <p:cNvPr id="5" name="Imagem 4" descr="Fig01.0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2928934"/>
            <a:ext cx="3839111" cy="3724795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Fenômenos de Transporte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viscosidade dinâmica é afetada fortemente pela temperatura </a:t>
            </a:r>
            <a:r>
              <a:rPr lang="pt-BR" i="1" dirty="0" smtClean="0"/>
              <a:t>T</a:t>
            </a:r>
            <a:r>
              <a:rPr lang="pt-BR" dirty="0" smtClean="0"/>
              <a:t>. No caso de gases ideais, em que a velocidade das moléculas é proporcional a   , o transporte de quantidade de movimento e, consequentemente </a:t>
            </a:r>
            <a:r>
              <a:rPr lang="el-GR" i="1" dirty="0" smtClean="0"/>
              <a:t>μ</a:t>
            </a:r>
            <a:r>
              <a:rPr lang="pt-BR" dirty="0" smtClean="0"/>
              <a:t>, varia proporcionalmente a       .</a:t>
            </a:r>
          </a:p>
          <a:p>
            <a:r>
              <a:rPr lang="pt-BR" dirty="0" smtClean="0"/>
              <a:t>Para os líquidos, nos quais as tensões cisalhantes relacionam-se mais com as forças coesivas intramoleculares, os valores de </a:t>
            </a:r>
            <a:r>
              <a:rPr lang="el-GR" i="1" dirty="0" smtClean="0"/>
              <a:t>μ</a:t>
            </a:r>
            <a:r>
              <a:rPr lang="pt-BR" dirty="0" smtClean="0"/>
              <a:t> diminuem com o aumento da temperatura.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19</a:t>
            </a:fld>
            <a:endParaRPr lang="pt-BR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33793" name="Object 1"/>
          <p:cNvGraphicFramePr>
            <a:graphicFrameLocks noChangeAspect="1"/>
          </p:cNvGraphicFramePr>
          <p:nvPr/>
        </p:nvGraphicFramePr>
        <p:xfrm>
          <a:off x="7640662" y="2500309"/>
          <a:ext cx="503238" cy="428625"/>
        </p:xfrm>
        <a:graphic>
          <a:graphicData uri="http://schemas.openxmlformats.org/presentationml/2006/ole">
            <p:oleObj spid="_x0000_s33793" name="Equação" r:id="rId3" imgW="253780" imgH="215713" progId="Equation.3">
              <p:embed/>
            </p:oleObj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7786710" y="3357565"/>
          <a:ext cx="503237" cy="428625"/>
        </p:xfrm>
        <a:graphic>
          <a:graphicData uri="http://schemas.openxmlformats.org/presentationml/2006/ole">
            <p:oleObj spid="_x0000_s33795" name="Equação" r:id="rId4" imgW="253780" imgH="215713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Mecânica dos Fluidos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r>
              <a:rPr lang="pt-BR" dirty="0" smtClean="0"/>
              <a:t>A mecânica dos fluidos lida essencialmente com o movimento de fluidos.</a:t>
            </a:r>
          </a:p>
          <a:p>
            <a:pPr lvl="1"/>
            <a:r>
              <a:rPr lang="pt-BR" dirty="0" smtClean="0"/>
              <a:t>Físicos: em geral, o interesse recai no entendimento dos fenômenos.</a:t>
            </a:r>
          </a:p>
          <a:p>
            <a:pPr lvl="2"/>
            <a:r>
              <a:rPr lang="pt-BR" dirty="0" smtClean="0"/>
              <a:t>Fenômenos ondulatórios nos oceanos e na atmosfera.</a:t>
            </a:r>
          </a:p>
          <a:p>
            <a:pPr lvl="2"/>
            <a:r>
              <a:rPr lang="pt-BR" dirty="0" smtClean="0"/>
              <a:t>Formação de células de escoamento (como as células de </a:t>
            </a:r>
            <a:r>
              <a:rPr lang="pt-BR" dirty="0" err="1" smtClean="0"/>
              <a:t>Bérnard</a:t>
            </a:r>
            <a:r>
              <a:rPr lang="pt-BR" dirty="0" smtClean="0"/>
              <a:t>, formadas no aquecimento dentro de espaços confinados).</a:t>
            </a:r>
          </a:p>
          <a:p>
            <a:pPr lvl="2"/>
            <a:r>
              <a:rPr lang="pt-BR" dirty="0" smtClean="0"/>
              <a:t>Desempenho e modo com que peixes conseguem nadar e/ou aves conseguem voar.</a:t>
            </a:r>
          </a:p>
          <a:p>
            <a:pPr lvl="2"/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Fenômenos de Transporte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Embora a tensão cisalhante seja proporcional a </a:t>
            </a:r>
            <a:r>
              <a:rPr lang="el-GR" i="1" dirty="0" smtClean="0"/>
              <a:t>μ</a:t>
            </a:r>
            <a:r>
              <a:rPr lang="pt-BR" dirty="0" smtClean="0"/>
              <a:t>, a tendência do fluido em difundir os gradientes de velocidade é determinada por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sendo </a:t>
            </a:r>
            <a:r>
              <a:rPr lang="el-GR" i="1" dirty="0" smtClean="0"/>
              <a:t>ν</a:t>
            </a:r>
            <a:r>
              <a:rPr lang="pt-BR" dirty="0" smtClean="0"/>
              <a:t> conhecida como viscosidade cinemática [m</a:t>
            </a:r>
            <a:r>
              <a:rPr lang="pt-BR" baseline="30000" dirty="0" smtClean="0"/>
              <a:t>2</a:t>
            </a:r>
            <a:r>
              <a:rPr lang="pt-BR" dirty="0" smtClean="0"/>
              <a:t>/s] e </a:t>
            </a:r>
            <a:r>
              <a:rPr lang="el-GR" i="1" dirty="0" smtClean="0"/>
              <a:t>ρ</a:t>
            </a:r>
            <a:r>
              <a:rPr lang="pt-BR" dirty="0" smtClean="0"/>
              <a:t> é a massa específica do fluido [kg/m</a:t>
            </a:r>
            <a:r>
              <a:rPr lang="pt-BR" baseline="30000" dirty="0" smtClean="0"/>
              <a:t>3</a:t>
            </a:r>
            <a:r>
              <a:rPr lang="pt-BR" dirty="0" smtClean="0"/>
              <a:t>].</a:t>
            </a:r>
            <a:endParaRPr lang="pt-BR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20</a:t>
            </a:fld>
            <a:endParaRPr lang="pt-BR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34817" name="Object 1"/>
          <p:cNvGraphicFramePr>
            <a:graphicFrameLocks noChangeAspect="1"/>
          </p:cNvGraphicFramePr>
          <p:nvPr/>
        </p:nvGraphicFramePr>
        <p:xfrm>
          <a:off x="4179890" y="3089278"/>
          <a:ext cx="820738" cy="839788"/>
        </p:xfrm>
        <a:graphic>
          <a:graphicData uri="http://schemas.openxmlformats.org/presentationml/2006/ole">
            <p:oleObj spid="_x0000_s34817" name="Equação" r:id="rId3" imgW="406224" imgH="418918" progId="Equation.3">
              <p:embed/>
            </p:oleObj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8358214" y="3214686"/>
            <a:ext cx="543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(4)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Fenômenos de Transporte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/>
          </a:bodyPr>
          <a:lstStyle/>
          <a:p>
            <a:r>
              <a:rPr lang="pt-BR" dirty="0" smtClean="0"/>
              <a:t>Deve-se ressaltar dois pontos a partir das </a:t>
            </a:r>
            <a:r>
              <a:rPr lang="pt-BR" dirty="0" err="1" smtClean="0"/>
              <a:t>Eqs</a:t>
            </a:r>
            <a:r>
              <a:rPr lang="pt-BR" dirty="0" smtClean="0"/>
              <a:t>. (1) a (3) – Equações de transporte: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dirty="0" smtClean="0"/>
              <a:t>Somente a primeira derivada de uma “concentração generalizada” </a:t>
            </a:r>
            <a:r>
              <a:rPr lang="pt-BR" i="1" dirty="0" smtClean="0"/>
              <a:t>C</a:t>
            </a:r>
            <a:r>
              <a:rPr lang="pt-BR" dirty="0" smtClean="0"/>
              <a:t> aparece no lado direito das equações. Isto ocorre pois o transporte é feito através de processos moleculares, cujas escalas de comprimento são muito pequenas para perceber a curvatura do perfil de </a:t>
            </a:r>
            <a:r>
              <a:rPr lang="pt-BR" i="1" dirty="0" smtClean="0"/>
              <a:t>C</a:t>
            </a:r>
            <a:r>
              <a:rPr lang="pt-BR" dirty="0" smtClean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dirty="0" smtClean="0"/>
              <a:t>Termos </a:t>
            </a:r>
            <a:r>
              <a:rPr lang="pt-BR" dirty="0" err="1" smtClean="0"/>
              <a:t>não-lineares</a:t>
            </a:r>
            <a:r>
              <a:rPr lang="pt-BR" dirty="0" smtClean="0"/>
              <a:t> envolvendo potências de alta ordem de </a:t>
            </a:r>
            <a:r>
              <a:rPr lang="pt-BR" i="1" dirty="0" smtClean="0"/>
              <a:t>C</a:t>
            </a:r>
            <a:r>
              <a:rPr lang="pt-BR" dirty="0" smtClean="0"/>
              <a:t> são ausentes. Embora tal comportamento fosse esperado apenas para pequenas magnitudes de   , experimentos mostram que as relações lineares são muito acuradas para a maioria dos valores de       .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21</a:t>
            </a:fld>
            <a:endParaRPr lang="pt-BR" dirty="0"/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8047066" y="5214950"/>
          <a:ext cx="525462" cy="357187"/>
        </p:xfrm>
        <a:graphic>
          <a:graphicData uri="http://schemas.openxmlformats.org/presentationml/2006/ole">
            <p:oleObj spid="_x0000_s35842" name="Equação" r:id="rId3" imgW="266353" imgH="177569" progId="Equation.3">
              <p:embed/>
            </p:oleObj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6215074" y="5929330"/>
          <a:ext cx="525462" cy="357187"/>
        </p:xfrm>
        <a:graphic>
          <a:graphicData uri="http://schemas.openxmlformats.org/presentationml/2006/ole">
            <p:oleObj spid="_x0000_s35843" name="Equação" r:id="rId4" imgW="266353" imgH="177569" progId="Equation.3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Tensão Superficial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r>
              <a:rPr lang="pt-BR" dirty="0" smtClean="0"/>
              <a:t>Uma descontinuidade na massa específica ocorre toda vez que dois fluidos imiscíveis estão em contato, como por exemplo na interface ar-água.</a:t>
            </a:r>
          </a:p>
          <a:p>
            <a:r>
              <a:rPr lang="pt-BR" dirty="0" smtClean="0"/>
              <a:t>A interface, nesse caso, age como se estivesse sob tensão, com o comportamento de uma membrana esticada. A origem de tal tensão está nas forças atrativas intramoleculares.</a:t>
            </a:r>
          </a:p>
          <a:p>
            <a:r>
              <a:rPr lang="pt-BR" dirty="0" smtClean="0"/>
              <a:t>Imaginando-se uma gota de líquido rodeada por um gás, próximo à interface, todas as moléculas do líquido tentam empurrar as moléculas adjacentes para dentro da interface.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22</a:t>
            </a:fld>
            <a:endParaRPr lang="pt-B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Tensão Superficial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pt-BR" dirty="0" smtClean="0"/>
              <a:t>O efeito líquido das forças atrativas é a tendência da interface em contrair.</a:t>
            </a:r>
          </a:p>
          <a:p>
            <a:r>
              <a:rPr lang="pt-BR" dirty="0" smtClean="0"/>
              <a:t>A magnitude da força de tensão por unidade de comprimento de uma linha sobre a interface é denominada de tensão superficial, </a:t>
            </a:r>
            <a:r>
              <a:rPr lang="el-GR" i="1" dirty="0" smtClean="0"/>
              <a:t>σ</a:t>
            </a:r>
            <a:r>
              <a:rPr lang="pt-BR" dirty="0" smtClean="0"/>
              <a:t>, possuindo como unidade [N/m]. O valor de </a:t>
            </a:r>
            <a:r>
              <a:rPr lang="el-GR" i="1" dirty="0" smtClean="0"/>
              <a:t>σ</a:t>
            </a:r>
            <a:r>
              <a:rPr lang="pt-BR" dirty="0" smtClean="0"/>
              <a:t> depende dos fluidos em contato e da temperatura.</a:t>
            </a:r>
          </a:p>
          <a:p>
            <a:r>
              <a:rPr lang="pt-BR" dirty="0" smtClean="0"/>
              <a:t>Uma importante consequência da tensão superficial é que ela origina o salto de pressão quando se tem uma interface curva.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23</a:t>
            </a:fld>
            <a:endParaRPr lang="pt-B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Tensão Superficial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Seção de uma gota esférica e de uma interface qualquer com dois raios de curvatura ao longo de direções ortogonais.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24</a:t>
            </a:fld>
            <a:endParaRPr lang="pt-BR"/>
          </a:p>
        </p:txBody>
      </p:sp>
      <p:pic>
        <p:nvPicPr>
          <p:cNvPr id="5" name="Imagem 4" descr="Fig01.0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43042" y="2957020"/>
            <a:ext cx="5894417" cy="368669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Tensão Superficial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Balanço de forças para uma gota esférica: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No caso de uma curvatura mais geral: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25</a:t>
            </a:fld>
            <a:endParaRPr lang="pt-BR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36865" name="Object 1"/>
          <p:cNvGraphicFramePr>
            <a:graphicFrameLocks noChangeAspect="1"/>
          </p:cNvGraphicFramePr>
          <p:nvPr/>
        </p:nvGraphicFramePr>
        <p:xfrm>
          <a:off x="3059113" y="2303463"/>
          <a:ext cx="2976562" cy="482600"/>
        </p:xfrm>
        <a:graphic>
          <a:graphicData uri="http://schemas.openxmlformats.org/presentationml/2006/ole">
            <p:oleObj spid="_x0000_s36865" name="Equação" r:id="rId3" imgW="1473120" imgH="241200" progId="Equation.3">
              <p:embed/>
            </p:oleObj>
          </a:graphicData>
        </a:graphic>
      </p:graphicFrame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3714744" y="3143248"/>
          <a:ext cx="1690688" cy="787400"/>
        </p:xfrm>
        <a:graphic>
          <a:graphicData uri="http://schemas.openxmlformats.org/presentationml/2006/ole">
            <p:oleObj spid="_x0000_s36867" name="Equação" r:id="rId4" imgW="837836" imgH="393529" progId="Equation.3">
              <p:embed/>
            </p:oleObj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8358214" y="3395963"/>
            <a:ext cx="543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(5)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3190884" y="4857760"/>
          <a:ext cx="2738438" cy="1065213"/>
        </p:xfrm>
        <a:graphic>
          <a:graphicData uri="http://schemas.openxmlformats.org/presentationml/2006/ole">
            <p:oleObj spid="_x0000_s36869" name="Equação" r:id="rId5" imgW="1371600" imgH="533400" progId="Equation.3">
              <p:embed/>
            </p:oleObj>
          </a:graphicData>
        </a:graphic>
      </p:graphicFrame>
      <p:sp>
        <p:nvSpPr>
          <p:cNvPr id="12" name="CaixaDeTexto 11"/>
          <p:cNvSpPr txBox="1"/>
          <p:nvPr/>
        </p:nvSpPr>
        <p:spPr>
          <a:xfrm>
            <a:off x="8429652" y="5072074"/>
            <a:ext cx="543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(6)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Estática dos Fluidos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magnitude de uma força por unidade de área em um fluido estático é chamado de pressão. Às vezes, a pressão comum é denominada pressão absoluta, em contraste à pressão manométrica, que é definida como a diferença entre a pressão absoluta e a pressão atmosférica:</a:t>
            </a:r>
          </a:p>
          <a:p>
            <a:endParaRPr lang="pt-BR" dirty="0" smtClean="0"/>
          </a:p>
          <a:p>
            <a:r>
              <a:rPr lang="pt-BR" dirty="0" smtClean="0"/>
              <a:t>O valor da pressão atmosférica (ao nível do mar) é: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26</a:t>
            </a:fld>
            <a:endParaRPr lang="pt-BR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40961" name="Object 1"/>
          <p:cNvGraphicFramePr>
            <a:graphicFrameLocks noChangeAspect="1"/>
          </p:cNvGraphicFramePr>
          <p:nvPr/>
        </p:nvGraphicFramePr>
        <p:xfrm>
          <a:off x="3509970" y="4214818"/>
          <a:ext cx="2133600" cy="457200"/>
        </p:xfrm>
        <a:graphic>
          <a:graphicData uri="http://schemas.openxmlformats.org/presentationml/2006/ole">
            <p:oleObj spid="_x0000_s40961" name="Equação" r:id="rId3" imgW="1066800" imgH="228600" progId="Equation.3">
              <p:embed/>
            </p:oleObj>
          </a:graphicData>
        </a:graphic>
      </p:graphicFrame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2571736" y="5500702"/>
          <a:ext cx="4038600" cy="457200"/>
        </p:xfrm>
        <a:graphic>
          <a:graphicData uri="http://schemas.openxmlformats.org/presentationml/2006/ole">
            <p:oleObj spid="_x0000_s40963" name="Equação" r:id="rId4" imgW="20193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Estática dos Fluidos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Em um fluido em repouso, tensões viscosas tangenciais são ausentes e a única força entre superfícies adjacentes é normal a cada superfície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27</a:t>
            </a:fld>
            <a:endParaRPr lang="pt-BR"/>
          </a:p>
        </p:txBody>
      </p:sp>
      <p:pic>
        <p:nvPicPr>
          <p:cNvPr id="5" name="Imagem 4" descr="Fig01.0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6450" y="3000372"/>
            <a:ext cx="6380260" cy="3600953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Estática </a:t>
            </a:r>
            <a:r>
              <a:rPr lang="pt-BR" smtClean="0"/>
              <a:t>dos Fluidos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Para um fluido em repouso, um balanço de forças na direção </a:t>
            </a:r>
            <a:r>
              <a:rPr lang="pt-BR" i="1" dirty="0" smtClean="0"/>
              <a:t>x</a:t>
            </a:r>
            <a:r>
              <a:rPr lang="pt-BR" dirty="0" smtClean="0"/>
              <a:t> resulta em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Uma vez que                    tem-se: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Realizando-se um balanço na direção </a:t>
            </a:r>
            <a:r>
              <a:rPr lang="pt-BR" i="1" dirty="0" smtClean="0"/>
              <a:t>z</a:t>
            </a:r>
            <a:r>
              <a:rPr lang="pt-BR" dirty="0" smtClean="0"/>
              <a:t>, tem-se</a:t>
            </a:r>
          </a:p>
          <a:p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28</a:t>
            </a:fld>
            <a:endParaRPr lang="pt-B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44033" name="Object 1"/>
          <p:cNvGraphicFramePr>
            <a:graphicFrameLocks noChangeAspect="1"/>
          </p:cNvGraphicFramePr>
          <p:nvPr/>
        </p:nvGraphicFramePr>
        <p:xfrm>
          <a:off x="3182947" y="2900362"/>
          <a:ext cx="2817813" cy="457200"/>
        </p:xfrm>
        <a:graphic>
          <a:graphicData uri="http://schemas.openxmlformats.org/presentationml/2006/ole">
            <p:oleObj spid="_x0000_s44033" name="Equação" r:id="rId3" imgW="1409700" imgH="228600" progId="Equation.3">
              <p:embed/>
            </p:oleObj>
          </a:graphicData>
        </a:graphic>
      </p:graphicFrame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2857488" y="3668717"/>
          <a:ext cx="1593850" cy="403225"/>
        </p:xfrm>
        <a:graphic>
          <a:graphicData uri="http://schemas.openxmlformats.org/presentationml/2006/ole">
            <p:oleObj spid="_x0000_s44035" name="Equação" r:id="rId4" imgW="787058" imgH="203112" progId="Equation.3">
              <p:embed/>
            </p:oleObj>
          </a:graphicData>
        </a:graphic>
      </p:graphicFrame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44037" name="Object 5"/>
          <p:cNvGraphicFramePr>
            <a:graphicFrameLocks noChangeAspect="1"/>
          </p:cNvGraphicFramePr>
          <p:nvPr/>
        </p:nvGraphicFramePr>
        <p:xfrm>
          <a:off x="4089403" y="4375160"/>
          <a:ext cx="982663" cy="482600"/>
        </p:xfrm>
        <a:graphic>
          <a:graphicData uri="http://schemas.openxmlformats.org/presentationml/2006/ole">
            <p:oleObj spid="_x0000_s44037" name="Equação" r:id="rId5" imgW="482391" imgH="241195" progId="Equation.3">
              <p:embed/>
            </p:oleObj>
          </a:graphicData>
        </a:graphic>
      </p:graphicFrame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44039" name="Object 7"/>
          <p:cNvGraphicFramePr>
            <a:graphicFrameLocks noChangeAspect="1"/>
          </p:cNvGraphicFramePr>
          <p:nvPr/>
        </p:nvGraphicFramePr>
        <p:xfrm>
          <a:off x="2357422" y="5786454"/>
          <a:ext cx="4440238" cy="787400"/>
        </p:xfrm>
        <a:graphic>
          <a:graphicData uri="http://schemas.openxmlformats.org/presentationml/2006/ole">
            <p:oleObj spid="_x0000_s44039" name="Equação" r:id="rId6" imgW="2197100" imgH="393700" progId="Equation.3">
              <p:embed/>
            </p:oleObj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Estática dos Fluidos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Se o elemento triangular colapsar para um ponto, os efeitos da força gravitacional desaparecem e tem-se então que </a:t>
            </a:r>
            <a:r>
              <a:rPr lang="pt-BR" i="1" dirty="0" smtClean="0"/>
              <a:t>p</a:t>
            </a:r>
            <a:r>
              <a:rPr lang="pt-BR" baseline="-25000" dirty="0" smtClean="0"/>
              <a:t>1</a:t>
            </a:r>
            <a:r>
              <a:rPr lang="pt-BR" dirty="0" smtClean="0"/>
              <a:t> = </a:t>
            </a:r>
            <a:r>
              <a:rPr lang="pt-BR" i="1" dirty="0" smtClean="0"/>
              <a:t>p</a:t>
            </a:r>
            <a:r>
              <a:rPr lang="pt-BR" baseline="-25000" dirty="0" smtClean="0"/>
              <a:t>2</a:t>
            </a:r>
            <a:r>
              <a:rPr lang="pt-BR" dirty="0" smtClean="0"/>
              <a:t>. Desse modo, em um fluido em repouso, tem-se que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Observa-se, assim, que a pressão (força por unidade de área) é independente da orientação angular da superfície. Assim, a pressão é uma grandeza escalar.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29</a:t>
            </a:fld>
            <a:endParaRPr lang="pt-BR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46081" name="Object 1"/>
          <p:cNvGraphicFramePr>
            <a:graphicFrameLocks noChangeAspect="1"/>
          </p:cNvGraphicFramePr>
          <p:nvPr/>
        </p:nvGraphicFramePr>
        <p:xfrm>
          <a:off x="3786182" y="3714752"/>
          <a:ext cx="1601788" cy="482600"/>
        </p:xfrm>
        <a:graphic>
          <a:graphicData uri="http://schemas.openxmlformats.org/presentationml/2006/ole">
            <p:oleObj spid="_x0000_s46081" name="Equação" r:id="rId3" imgW="787400" imgH="2413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Mecânica dos Fluidos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r>
              <a:rPr lang="pt-BR" dirty="0" smtClean="0"/>
              <a:t>A mecânica dos fluidos lida essencialmente com o movimento de fluidos.</a:t>
            </a:r>
          </a:p>
          <a:p>
            <a:pPr lvl="1"/>
            <a:r>
              <a:rPr lang="pt-BR" dirty="0" smtClean="0"/>
              <a:t>Engenheiros: interesse na aplicação da mecânica dos fluidos para solucionar problemas industriais.</a:t>
            </a:r>
          </a:p>
          <a:p>
            <a:pPr lvl="2"/>
            <a:r>
              <a:rPr lang="pt-BR" dirty="0" smtClean="0"/>
              <a:t>Projeto de aeronaves (redução de arrasto e aumento de sustentação).</a:t>
            </a:r>
          </a:p>
          <a:p>
            <a:pPr lvl="2"/>
            <a:r>
              <a:rPr lang="pt-BR" dirty="0" smtClean="0"/>
              <a:t>Dispersão de poluentes na atmosfera e/ou oceanos.</a:t>
            </a:r>
          </a:p>
          <a:p>
            <a:pPr lvl="2"/>
            <a:r>
              <a:rPr lang="pt-BR" dirty="0" smtClean="0"/>
              <a:t>Projeto de canais de irrigação, barragens e sistemas de abastecimento de água.</a:t>
            </a:r>
          </a:p>
          <a:p>
            <a:pPr lvl="2"/>
            <a:r>
              <a:rPr lang="pt-BR" dirty="0" smtClean="0"/>
              <a:t>Plantas de indústrias químicas.</a:t>
            </a:r>
          </a:p>
          <a:p>
            <a:pPr lvl="2"/>
            <a:r>
              <a:rPr lang="pt-BR" dirty="0" smtClean="0"/>
              <a:t>Atomização e mistura de combustíveis.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Estática dos Fluidos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Distribuição espacial da pressão em um fluido em repouso: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30</a:t>
            </a:fld>
            <a:endParaRPr lang="pt-BR"/>
          </a:p>
        </p:txBody>
      </p:sp>
      <p:pic>
        <p:nvPicPr>
          <p:cNvPr id="5" name="Imagem 4" descr="Fig01.0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45367" y="2468424"/>
            <a:ext cx="4612649" cy="3389468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Estática dos Fluidos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Considerando-se o elemento de fluido de formato cúbico, de dimensões </a:t>
            </a:r>
            <a:r>
              <a:rPr lang="pt-BR" i="1" dirty="0" smtClean="0"/>
              <a:t>dx</a:t>
            </a:r>
            <a:r>
              <a:rPr lang="pt-BR" dirty="0" smtClean="0"/>
              <a:t> x </a:t>
            </a:r>
            <a:r>
              <a:rPr lang="pt-BR" i="1" dirty="0" err="1" smtClean="0"/>
              <a:t>dy</a:t>
            </a:r>
            <a:r>
              <a:rPr lang="pt-BR" dirty="0" smtClean="0"/>
              <a:t> x </a:t>
            </a:r>
            <a:r>
              <a:rPr lang="pt-BR" i="1" dirty="0" err="1" smtClean="0"/>
              <a:t>dz</a:t>
            </a:r>
            <a:r>
              <a:rPr lang="pt-BR" dirty="0" smtClean="0"/>
              <a:t>, tem-se que um balanço de forças na direção </a:t>
            </a:r>
            <a:r>
              <a:rPr lang="pt-BR" i="1" dirty="0" smtClean="0"/>
              <a:t>x</a:t>
            </a:r>
            <a:r>
              <a:rPr lang="pt-BR" dirty="0" smtClean="0"/>
              <a:t> mostra que as pressões nos lados perpendiculares ao eixo </a:t>
            </a:r>
            <a:r>
              <a:rPr lang="pt-BR" i="1" dirty="0" smtClean="0"/>
              <a:t>x</a:t>
            </a:r>
            <a:r>
              <a:rPr lang="pt-BR" dirty="0" smtClean="0"/>
              <a:t> são iguais.</a:t>
            </a:r>
          </a:p>
          <a:p>
            <a:r>
              <a:rPr lang="pt-BR" dirty="0" smtClean="0"/>
              <a:t>Resultado semelhante é observado para a direção </a:t>
            </a:r>
            <a:r>
              <a:rPr lang="pt-BR" i="1" dirty="0" smtClean="0"/>
              <a:t>y</a:t>
            </a:r>
            <a:r>
              <a:rPr lang="pt-BR" dirty="0" smtClean="0"/>
              <a:t>, de modo que:</a:t>
            </a:r>
          </a:p>
          <a:p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31</a:t>
            </a:fld>
            <a:endParaRPr lang="pt-BR" dirty="0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47105" name="Object 1"/>
          <p:cNvGraphicFramePr>
            <a:graphicFrameLocks noChangeAspect="1"/>
          </p:cNvGraphicFramePr>
          <p:nvPr/>
        </p:nvGraphicFramePr>
        <p:xfrm>
          <a:off x="3786182" y="4703777"/>
          <a:ext cx="1562100" cy="868363"/>
        </p:xfrm>
        <a:graphic>
          <a:graphicData uri="http://schemas.openxmlformats.org/presentationml/2006/ole">
            <p:oleObj spid="_x0000_s47105" name="Equação" r:id="rId3" imgW="774364" imgH="431613" progId="Equation.3">
              <p:embed/>
            </p:oleObj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8286776" y="4896161"/>
            <a:ext cx="543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(7)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Estática dos Fluidos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Tal fato é expresso na Lei de Pascal, que prevê que todos os pontos de um fluido em repouso, conectados pelo mesmo fluido, encontram-se à mesma pressão se estiverem à mesma profundidade.</a:t>
            </a:r>
          </a:p>
          <a:p>
            <a:r>
              <a:rPr lang="pt-BR" dirty="0" smtClean="0"/>
              <a:t>O equilíbrio vertical do elemento requer que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Simplificando-se, obtém-se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32</a:t>
            </a:fld>
            <a:endParaRPr lang="pt-BR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49153" name="Object 1"/>
          <p:cNvGraphicFramePr>
            <a:graphicFrameLocks noChangeAspect="1"/>
          </p:cNvGraphicFramePr>
          <p:nvPr/>
        </p:nvGraphicFramePr>
        <p:xfrm>
          <a:off x="2138380" y="4286259"/>
          <a:ext cx="4933950" cy="428625"/>
        </p:xfrm>
        <a:graphic>
          <a:graphicData uri="http://schemas.openxmlformats.org/presentationml/2006/ole">
            <p:oleObj spid="_x0000_s49153" name="Equação" r:id="rId3" imgW="2527300" imgH="215900" progId="Equation.3">
              <p:embed/>
            </p:oleObj>
          </a:graphicData>
        </a:graphic>
      </p:graphicFrame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3857620" y="5715016"/>
          <a:ext cx="1385888" cy="788988"/>
        </p:xfrm>
        <a:graphic>
          <a:graphicData uri="http://schemas.openxmlformats.org/presentationml/2006/ole">
            <p:oleObj spid="_x0000_s49155" name="Equação" r:id="rId4" imgW="685800" imgH="393700" progId="Equation.3">
              <p:embed/>
            </p:oleObj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8286776" y="5896293"/>
            <a:ext cx="543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(8)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Estática dos Fluidos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/>
          <a:lstStyle/>
          <a:p>
            <a:r>
              <a:rPr lang="pt-BR" dirty="0" smtClean="0"/>
              <a:t>O resultado da Eq. (8) mostra que a pressão em um fluido em repouso aumenta com a altura da coluna de fluido. Para um fluido com massa específica constante, em um local com aceleração gravitacional constante, tem-se: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lvl="1"/>
            <a:r>
              <a:rPr lang="pt-BR" dirty="0" smtClean="0"/>
              <a:t>sendo </a:t>
            </a:r>
            <a:r>
              <a:rPr lang="pt-BR" i="1" dirty="0" smtClean="0"/>
              <a:t>p</a:t>
            </a:r>
            <a:r>
              <a:rPr lang="pt-BR" baseline="-25000" dirty="0" smtClean="0"/>
              <a:t>0</a:t>
            </a:r>
            <a:r>
              <a:rPr lang="pt-BR" i="1" dirty="0" smtClean="0"/>
              <a:t> </a:t>
            </a:r>
            <a:r>
              <a:rPr lang="pt-BR" dirty="0" smtClean="0"/>
              <a:t>a pressão em </a:t>
            </a:r>
            <a:r>
              <a:rPr lang="pt-BR" i="1" dirty="0" smtClean="0"/>
              <a:t>z</a:t>
            </a:r>
            <a:r>
              <a:rPr lang="pt-BR" dirty="0" smtClean="0"/>
              <a:t> = 0.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33</a:t>
            </a:fld>
            <a:endParaRPr lang="pt-BR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50177" name="Object 1"/>
          <p:cNvGraphicFramePr>
            <a:graphicFrameLocks noChangeAspect="1"/>
          </p:cNvGraphicFramePr>
          <p:nvPr/>
        </p:nvGraphicFramePr>
        <p:xfrm>
          <a:off x="3714744" y="3857628"/>
          <a:ext cx="1684338" cy="406400"/>
        </p:xfrm>
        <a:graphic>
          <a:graphicData uri="http://schemas.openxmlformats.org/presentationml/2006/ole">
            <p:oleObj spid="_x0000_s50177" name="Equação" r:id="rId3" imgW="825500" imgH="203200" progId="Equation.3">
              <p:embed/>
            </p:oleObj>
          </a:graphicData>
        </a:graphic>
      </p:graphicFrame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50179" name="Object 3"/>
          <p:cNvGraphicFramePr>
            <a:graphicFrameLocks noChangeAspect="1"/>
          </p:cNvGraphicFramePr>
          <p:nvPr/>
        </p:nvGraphicFramePr>
        <p:xfrm>
          <a:off x="3405195" y="4429132"/>
          <a:ext cx="2309813" cy="712788"/>
        </p:xfrm>
        <a:graphic>
          <a:graphicData uri="http://schemas.openxmlformats.org/presentationml/2006/ole">
            <p:oleObj spid="_x0000_s50179" name="Equação" r:id="rId4" imgW="1143000" imgH="355600" progId="Equation.3">
              <p:embed/>
            </p:oleObj>
          </a:graphicData>
        </a:graphic>
      </p:graphicFrame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50181" name="Object 5"/>
          <p:cNvGraphicFramePr>
            <a:graphicFrameLocks noChangeAspect="1"/>
          </p:cNvGraphicFramePr>
          <p:nvPr/>
        </p:nvGraphicFramePr>
        <p:xfrm>
          <a:off x="3690944" y="5357826"/>
          <a:ext cx="1809750" cy="457200"/>
        </p:xfrm>
        <a:graphic>
          <a:graphicData uri="http://schemas.openxmlformats.org/presentationml/2006/ole">
            <p:oleObj spid="_x0000_s50181" name="Equação" r:id="rId5" imgW="901309" imgH="228501" progId="Equation.3">
              <p:embed/>
            </p:oleObj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8286776" y="5357826"/>
            <a:ext cx="543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(9)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Estática dos Fluidos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Exemplo: Com base na figura a seguir, mostrar que a altura de líquido em um capilar de raio </a:t>
            </a:r>
            <a:r>
              <a:rPr lang="pt-BR" i="1" dirty="0" smtClean="0"/>
              <a:t>R</a:t>
            </a:r>
            <a:r>
              <a:rPr lang="pt-BR" dirty="0" smtClean="0"/>
              <a:t> é dada por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34</a:t>
            </a:fld>
            <a:endParaRPr lang="pt-B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51201" name="Object 1"/>
          <p:cNvGraphicFramePr>
            <a:graphicFrameLocks noChangeAspect="1"/>
          </p:cNvGraphicFramePr>
          <p:nvPr/>
        </p:nvGraphicFramePr>
        <p:xfrm>
          <a:off x="3792543" y="2714620"/>
          <a:ext cx="1636713" cy="866775"/>
        </p:xfrm>
        <a:graphic>
          <a:graphicData uri="http://schemas.openxmlformats.org/presentationml/2006/ole">
            <p:oleObj spid="_x0000_s51201" name="Equação" r:id="rId3" imgW="812447" imgH="431613" progId="Equation.3">
              <p:embed/>
            </p:oleObj>
          </a:graphicData>
        </a:graphic>
      </p:graphicFrame>
      <p:pic>
        <p:nvPicPr>
          <p:cNvPr id="7" name="Imagem 6" descr="Fig01.07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00100" y="3571872"/>
            <a:ext cx="7128553" cy="2867425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Estática dos Fluidos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pPr lvl="1"/>
            <a:r>
              <a:rPr lang="pt-BR" dirty="0" smtClean="0"/>
              <a:t>Como a superfície livre é côncava e está exposta à atmosfera, a pressão logo abaixo da interface no ponto E é menor que a atmosférica.</a:t>
            </a:r>
          </a:p>
          <a:p>
            <a:pPr lvl="1"/>
            <a:r>
              <a:rPr lang="pt-BR" dirty="0" smtClean="0"/>
              <a:t>A pressão então aumenta linearmente ao longo de EF.</a:t>
            </a:r>
          </a:p>
          <a:p>
            <a:pPr lvl="1"/>
            <a:r>
              <a:rPr lang="pt-BR" dirty="0" smtClean="0"/>
              <a:t>No ponto F, a pressão deve ser novamente igual à atmosférica, uma vez que a altura (cota) do ponto F é a mesma do ponto G, sujeita à pressão atmosférica.</a:t>
            </a:r>
          </a:p>
          <a:p>
            <a:pPr lvl="1"/>
            <a:r>
              <a:rPr lang="pt-BR" dirty="0" smtClean="0"/>
              <a:t>As forças de pressão nas faces AB e CD devem, então, se contrabalancear.</a:t>
            </a:r>
          </a:p>
          <a:p>
            <a:pPr lvl="1"/>
            <a:r>
              <a:rPr lang="pt-BR" dirty="0" smtClean="0"/>
              <a:t>O equilíbrio vertical do elemento ABCD requer, então, que o peso do elemento seja contrabalanceado pela tensão superficial.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35</a:t>
            </a:fld>
            <a:endParaRPr lang="pt-B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Estática dos Fluidos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dirty="0" smtClean="0"/>
              <a:t>Desse modo, tem-se que: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O que resulta em: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36</a:t>
            </a:fld>
            <a:endParaRPr lang="pt-BR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52225" name="Object 1"/>
          <p:cNvGraphicFramePr>
            <a:graphicFrameLocks noChangeAspect="1"/>
          </p:cNvGraphicFramePr>
          <p:nvPr/>
        </p:nvGraphicFramePr>
        <p:xfrm>
          <a:off x="2844800" y="2543175"/>
          <a:ext cx="3433763" cy="457200"/>
        </p:xfrm>
        <a:graphic>
          <a:graphicData uri="http://schemas.openxmlformats.org/presentationml/2006/ole">
            <p:oleObj spid="_x0000_s52225" name="Equação" r:id="rId3" imgW="1714320" imgH="228600" progId="Equation.3">
              <p:embed/>
            </p:oleObj>
          </a:graphicData>
        </a:graphic>
      </p:graphicFrame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52227" name="Object 3"/>
          <p:cNvGraphicFramePr>
            <a:graphicFrameLocks noChangeAspect="1"/>
          </p:cNvGraphicFramePr>
          <p:nvPr/>
        </p:nvGraphicFramePr>
        <p:xfrm>
          <a:off x="3714744" y="4143380"/>
          <a:ext cx="1636713" cy="866775"/>
        </p:xfrm>
        <a:graphic>
          <a:graphicData uri="http://schemas.openxmlformats.org/presentationml/2006/ole">
            <p:oleObj spid="_x0000_s52227" name="Equação" r:id="rId4" imgW="812447" imgH="431613" progId="Equation.3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Termodinâmica Clássica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pt-BR" dirty="0" smtClean="0"/>
              <a:t>A termodinâmica clássica é o estudo das condições de equilíbrio da matéria, nas quais as propriedades são uniformes espacial e temporalmente.</a:t>
            </a:r>
          </a:p>
          <a:p>
            <a:r>
              <a:rPr lang="pt-BR" dirty="0" smtClean="0"/>
              <a:t>Um sistema termodinâmico é uma quantidade de matéria separada de sua vizinhança por uma fronteira flexível, através do qual o sistema troca calor e/ou trabalho, mas não massa.</a:t>
            </a:r>
          </a:p>
          <a:p>
            <a:r>
              <a:rPr lang="pt-BR" dirty="0" smtClean="0"/>
              <a:t>Tal definição não é aplicável a escoamento de fluidos e portanto torna-se necessário verificar se as relações oriundas da termodinâmica clássica são aplicáveis a fluidos em movimento.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37</a:t>
            </a:fld>
            <a:endParaRPr lang="pt-B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Termodinâmica Clássica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Experimentos mostram que os resultados da termodinâmica clássica valem para a maioria dos fluidos, se as variações/mudanças ao longo do escoamento forem lentas comparadas ao tempo de relaxação.</a:t>
            </a:r>
          </a:p>
          <a:p>
            <a:r>
              <a:rPr lang="pt-BR" dirty="0" smtClean="0"/>
              <a:t>O tempo de relaxação é definido como o tempo necessário a um material para se ajustar a um novo estado, e o material atinge esse novo estado através de colisões moleculares.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38</a:t>
            </a:fld>
            <a:endParaRPr lang="pt-BR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Termodinâmica Clássica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tempo de relaxação é muito pequeno sob condições normais, uma vez que apenas umas poucas colisões moleculares são necessárias para o ajuste ao novo estado.</a:t>
            </a:r>
          </a:p>
          <a:p>
            <a:r>
              <a:rPr lang="pt-BR" dirty="0" smtClean="0"/>
              <a:t>Deste modo, as relações da termodinâmica clássica são aplicáveis à maioria dos escoamentos de fluidos.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39</a:t>
            </a:fld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Mecânica dos Fluidos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Como toda ciência, na mecânica dos fluidos há necessidade tanto de ferramentas matemáticas quanto de pesquisa experimental.</a:t>
            </a:r>
          </a:p>
          <a:p>
            <a:r>
              <a:rPr lang="pt-BR" dirty="0" smtClean="0"/>
              <a:t>As análises matemáticas são importantes para se obter soluções analíticas para problemas, muitas vezes idealizados e/ou simplificados. Também fornecem subsídios para comparar fenômenos aparentemente diferentes e/ou contraintuitivos.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Termodinâmica Clássica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r>
              <a:rPr lang="pt-BR" dirty="0" smtClean="0"/>
              <a:t>Primeira Lei da Termodinâmica</a:t>
            </a:r>
          </a:p>
          <a:p>
            <a:pPr lvl="1"/>
            <a:r>
              <a:rPr lang="pt-BR" dirty="0" smtClean="0"/>
              <a:t>A Primeira Lei da Termodinâmica estabelece que a energia de um sistema é conservada, ou seja,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Sendo </a:t>
            </a:r>
            <a:r>
              <a:rPr lang="pt-BR" i="1" dirty="0" smtClean="0"/>
              <a:t>Q</a:t>
            </a:r>
            <a:r>
              <a:rPr lang="pt-BR" dirty="0" smtClean="0"/>
              <a:t> o calor adicionado ao sistema, </a:t>
            </a:r>
            <a:r>
              <a:rPr lang="pt-BR" i="1" dirty="0" smtClean="0"/>
              <a:t>W</a:t>
            </a:r>
            <a:r>
              <a:rPr lang="pt-BR" dirty="0" smtClean="0"/>
              <a:t> o trabalho realizado sobre o sistema e </a:t>
            </a:r>
            <a:r>
              <a:rPr lang="el-GR" dirty="0" smtClean="0"/>
              <a:t>Δ</a:t>
            </a:r>
            <a:r>
              <a:rPr lang="pt-BR" i="1" dirty="0" smtClean="0"/>
              <a:t>e</a:t>
            </a:r>
            <a:r>
              <a:rPr lang="pt-BR" dirty="0" smtClean="0"/>
              <a:t> o aumento da energia interna do sistema.</a:t>
            </a:r>
          </a:p>
          <a:p>
            <a:pPr lvl="1"/>
            <a:r>
              <a:rPr lang="pt-BR" dirty="0" smtClean="0"/>
              <a:t>Propriedades termodinâmica são chamadas de funções de estado, em contraste com o calor e o trabalho, que são funções de caminho.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40</a:t>
            </a:fld>
            <a:endParaRPr lang="pt-BR"/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57345" name="Object 1"/>
          <p:cNvGraphicFramePr>
            <a:graphicFrameLocks noChangeAspect="1"/>
          </p:cNvGraphicFramePr>
          <p:nvPr/>
        </p:nvGraphicFramePr>
        <p:xfrm>
          <a:off x="3786182" y="3170238"/>
          <a:ext cx="1514475" cy="401638"/>
        </p:xfrm>
        <a:graphic>
          <a:graphicData uri="http://schemas.openxmlformats.org/presentationml/2006/ole">
            <p:oleObj spid="_x0000_s57345" name="Equação" r:id="rId3" imgW="748975" imgH="203112" progId="Equation.3">
              <p:embed/>
            </p:oleObj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8215338" y="3071810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(10)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Termodinâmica Clássica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pPr lvl="1"/>
            <a:r>
              <a:rPr lang="pt-BR" dirty="0" smtClean="0"/>
              <a:t>Processos quase estáticos e sem atrito, conduzidos a velocidades tão baixas que o sistema possa ser considerado em equilíbrio com sua vizinhança, são chamados de processos reversíveis.</a:t>
            </a:r>
          </a:p>
          <a:p>
            <a:pPr lvl="1"/>
            <a:r>
              <a:rPr lang="pt-BR" dirty="0" smtClean="0"/>
              <a:t>O tipo mais comum de processo reversível em escoamentos de fluidos é o causado pela expansão ou contração dos contornos do elemento de fluido.</a:t>
            </a:r>
          </a:p>
          <a:p>
            <a:pPr lvl="1"/>
            <a:r>
              <a:rPr lang="pt-BR" b="1" dirty="0" smtClean="0">
                <a:solidFill>
                  <a:srgbClr val="FF0000"/>
                </a:solidFill>
              </a:rPr>
              <a:t>Observação:</a:t>
            </a:r>
            <a:r>
              <a:rPr lang="pt-BR" b="1" dirty="0" smtClean="0"/>
              <a:t> </a:t>
            </a:r>
            <a:r>
              <a:rPr lang="pt-BR" dirty="0" smtClean="0"/>
              <a:t>A convenção de sinais empregada para a mecânica dos fluidos é a inversa da normalmente utilizada na termodinâmica clássica para o trabalho: </a:t>
            </a:r>
            <a:r>
              <a:rPr lang="pt-BR" i="1" dirty="0" smtClean="0"/>
              <a:t>W</a:t>
            </a:r>
            <a:r>
              <a:rPr lang="pt-BR" dirty="0" smtClean="0"/>
              <a:t> &gt; 0 é o trabalho realizado pelo sistema e </a:t>
            </a:r>
            <a:r>
              <a:rPr lang="pt-BR" i="1" dirty="0" smtClean="0"/>
              <a:t>W</a:t>
            </a:r>
            <a:r>
              <a:rPr lang="pt-BR" dirty="0" smtClean="0"/>
              <a:t> &lt; 0 é o trabalho realizado sobre o sistema.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41</a:t>
            </a:fld>
            <a:endParaRPr lang="pt-BR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Termodinâmica Clássica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dirty="0" smtClean="0"/>
              <a:t>Para o movimento de um pistão, tem-se que a Primeira Lei da Termodinâmica pode ser expressa como: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r>
              <a:rPr lang="pt-BR" dirty="0" smtClean="0"/>
              <a:t>Equação de estado</a:t>
            </a:r>
          </a:p>
          <a:p>
            <a:pPr lvl="1"/>
            <a:r>
              <a:rPr lang="pt-BR" dirty="0" smtClean="0"/>
              <a:t>Em sistemas compostos por um único componente, a especificação de duas propriedades independentes define completamente o estado do sistema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42</a:t>
            </a:fld>
            <a:endParaRPr lang="pt-BR" dirty="0"/>
          </a:p>
        </p:txBody>
      </p:sp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55297" name="Object 1"/>
          <p:cNvGraphicFramePr>
            <a:graphicFrameLocks noChangeAspect="1"/>
          </p:cNvGraphicFramePr>
          <p:nvPr/>
        </p:nvGraphicFramePr>
        <p:xfrm>
          <a:off x="3643306" y="2714620"/>
          <a:ext cx="1860550" cy="403225"/>
        </p:xfrm>
        <a:graphic>
          <a:graphicData uri="http://schemas.openxmlformats.org/presentationml/2006/ole">
            <p:oleObj spid="_x0000_s55297" name="Equação" r:id="rId3" imgW="926698" imgH="203112" progId="Equation.3">
              <p:embed/>
            </p:oleObj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8215338" y="2643182"/>
            <a:ext cx="6862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(11)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55299" name="Object 3"/>
          <p:cNvGraphicFramePr>
            <a:graphicFrameLocks noChangeAspect="1"/>
          </p:cNvGraphicFramePr>
          <p:nvPr/>
        </p:nvGraphicFramePr>
        <p:xfrm>
          <a:off x="3803655" y="5214950"/>
          <a:ext cx="1482725" cy="866775"/>
        </p:xfrm>
        <a:graphic>
          <a:graphicData uri="http://schemas.openxmlformats.org/presentationml/2006/ole">
            <p:oleObj spid="_x0000_s55299" name="Equação" r:id="rId4" imgW="736600" imgH="431800" progId="Equation.3">
              <p:embed/>
            </p:oleObj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8215338" y="5357826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(12)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Termodinâmica Clássica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dirty="0" smtClean="0"/>
              <a:t>Para sistemas mais complexos, compostos por mais de um componente, são necessárias mais propriedades para definir claramente o estado do sistema.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Calores específicos</a:t>
            </a:r>
          </a:p>
          <a:p>
            <a:pPr lvl="1"/>
            <a:r>
              <a:rPr lang="pt-BR" dirty="0" smtClean="0"/>
              <a:t>Define-se a entalpia como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43</a:t>
            </a:fld>
            <a:endParaRPr lang="pt-BR"/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54273" name="Object 1"/>
          <p:cNvGraphicFramePr>
            <a:graphicFrameLocks noChangeAspect="1"/>
          </p:cNvGraphicFramePr>
          <p:nvPr/>
        </p:nvGraphicFramePr>
        <p:xfrm>
          <a:off x="3857620" y="4429132"/>
          <a:ext cx="1363663" cy="403225"/>
        </p:xfrm>
        <a:graphic>
          <a:graphicData uri="http://schemas.openxmlformats.org/presentationml/2006/ole">
            <p:oleObj spid="_x0000_s54273" name="Equação" r:id="rId3" imgW="672808" imgH="203112" progId="Equation.3">
              <p:embed/>
            </p:oleObj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8215338" y="4357694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(13)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Termodinâmica Clássica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pPr lvl="1"/>
            <a:r>
              <a:rPr lang="pt-BR" dirty="0" smtClean="0"/>
              <a:t>Para sistemas compostos por substâncias simples, definem-se os calores específicos a pressão e a volume constantes como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Os calores específicos são particularmente úteis para cálculos termodinâmicos que envolvam o modelo de gás ideal ou gás perfeito.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44</a:t>
            </a:fld>
            <a:endParaRPr lang="pt-BR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63489" name="Object 1"/>
          <p:cNvGraphicFramePr>
            <a:graphicFrameLocks noChangeAspect="1"/>
          </p:cNvGraphicFramePr>
          <p:nvPr/>
        </p:nvGraphicFramePr>
        <p:xfrm>
          <a:off x="3786182" y="2857496"/>
          <a:ext cx="1522413" cy="912813"/>
        </p:xfrm>
        <a:graphic>
          <a:graphicData uri="http://schemas.openxmlformats.org/presentationml/2006/ole">
            <p:oleObj spid="_x0000_s63489" name="Equação" r:id="rId3" imgW="762000" imgH="457200" progId="Equation.3">
              <p:embed/>
            </p:oleObj>
          </a:graphicData>
        </a:graphic>
      </p:graphicFrame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3857620" y="4000504"/>
          <a:ext cx="1414463" cy="887413"/>
        </p:xfrm>
        <a:graphic>
          <a:graphicData uri="http://schemas.openxmlformats.org/presentationml/2006/ole">
            <p:oleObj spid="_x0000_s63491" name="Equação" r:id="rId4" imgW="710891" imgH="444307" progId="Equation.3">
              <p:embed/>
            </p:oleObj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8215338" y="3000372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(14)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8215338" y="4214818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(15)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Termodinâmica Clássica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dirty="0" smtClean="0"/>
              <a:t>Para processos comuns em escoamentos de fluidos, as trocas térmicas podem relacionar-se aos calores específicos. Por exemplo, considerando-se um processo reversível no qual o trabalho realizado é dado por </a:t>
            </a:r>
            <a:r>
              <a:rPr lang="pt-BR" i="1" dirty="0" smtClean="0"/>
              <a:t>p dv</a:t>
            </a:r>
            <a:r>
              <a:rPr lang="pt-BR" dirty="0" smtClean="0"/>
              <a:t>: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De modo análogo, o calor transferido a pressão constante durante um processo reversível é dado por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45</a:t>
            </a:fld>
            <a:endParaRPr lang="pt-BR"/>
          </a:p>
        </p:txBody>
      </p:sp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62465" name="Object 1"/>
          <p:cNvGraphicFramePr>
            <a:graphicFrameLocks noChangeAspect="1"/>
          </p:cNvGraphicFramePr>
          <p:nvPr/>
        </p:nvGraphicFramePr>
        <p:xfrm>
          <a:off x="3286116" y="3400431"/>
          <a:ext cx="2505075" cy="885825"/>
        </p:xfrm>
        <a:graphic>
          <a:graphicData uri="http://schemas.openxmlformats.org/presentationml/2006/ole">
            <p:oleObj spid="_x0000_s62465" name="Equação" r:id="rId3" imgW="1269449" imgH="444307" progId="Equation.3">
              <p:embed/>
            </p:oleObj>
          </a:graphicData>
        </a:graphic>
      </p:graphicFrame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62467" name="Object 3"/>
          <p:cNvGraphicFramePr>
            <a:graphicFrameLocks noChangeAspect="1"/>
          </p:cNvGraphicFramePr>
          <p:nvPr/>
        </p:nvGraphicFramePr>
        <p:xfrm>
          <a:off x="3279784" y="5372120"/>
          <a:ext cx="2649538" cy="914400"/>
        </p:xfrm>
        <a:graphic>
          <a:graphicData uri="http://schemas.openxmlformats.org/presentationml/2006/ole">
            <p:oleObj spid="_x0000_s62467" name="Equação" r:id="rId4" imgW="13208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Termodinâmica Clássica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Segunda Lei da Termodinâmica</a:t>
            </a:r>
          </a:p>
          <a:p>
            <a:pPr lvl="1"/>
            <a:r>
              <a:rPr lang="pt-BR" dirty="0" smtClean="0"/>
              <a:t>A Segunda Lei da Termodinâmica impõe restrições quanto à direção em que processos reais podem acontecer.</a:t>
            </a:r>
          </a:p>
          <a:p>
            <a:pPr lvl="1"/>
            <a:r>
              <a:rPr lang="pt-BR" dirty="0" smtClean="0"/>
              <a:t>Algumas consequências da Segunda Lei são as seguintes: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pt-BR" dirty="0" smtClean="0"/>
              <a:t>Deve existir uma propriedade termodinâmica </a:t>
            </a:r>
            <a:r>
              <a:rPr lang="pt-BR" i="1" dirty="0" smtClean="0"/>
              <a:t>s</a:t>
            </a:r>
            <a:r>
              <a:rPr lang="pt-BR" dirty="0" smtClean="0"/>
              <a:t>, conhecida como entropia, cuja variação entre os estados 1 e 2 é dada </a:t>
            </a:r>
            <a:r>
              <a:rPr lang="pt-BR" dirty="0" smtClean="0"/>
              <a:t>por</a:t>
            </a:r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lvl="2"/>
            <a:r>
              <a:rPr lang="pt-BR" dirty="0" smtClean="0"/>
              <a:t>onde a integral é tomada ao longo de qualquer processo reversível entre os dois estados.</a:t>
            </a:r>
            <a:endParaRPr lang="pt-BR" dirty="0" smtClean="0"/>
          </a:p>
          <a:p>
            <a:pPr lvl="2"/>
            <a:endParaRPr lang="pt-BR" dirty="0" smtClean="0"/>
          </a:p>
          <a:p>
            <a:pPr lvl="2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46</a:t>
            </a:fld>
            <a:endParaRPr lang="pt-BR" dirty="0"/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65537" name="Object 1"/>
          <p:cNvGraphicFramePr>
            <a:graphicFrameLocks noChangeAspect="1"/>
          </p:cNvGraphicFramePr>
          <p:nvPr/>
        </p:nvGraphicFramePr>
        <p:xfrm>
          <a:off x="3509970" y="4214818"/>
          <a:ext cx="2133600" cy="787400"/>
        </p:xfrm>
        <a:graphic>
          <a:graphicData uri="http://schemas.openxmlformats.org/presentationml/2006/ole">
            <p:oleObj spid="_x0000_s65537" name="Equação" r:id="rId3" imgW="1054100" imgH="393700" progId="Equation.3">
              <p:embed/>
            </p:oleObj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8215338" y="4357694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16)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Termodinâmica Clássica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0" lvl="2" indent="-457200">
              <a:buFont typeface="+mj-lt"/>
              <a:buAutoNum type="arabicPeriod" startAt="2"/>
            </a:pPr>
            <a:r>
              <a:rPr lang="pt-BR" dirty="0" smtClean="0"/>
              <a:t>Para qualquer processo entre 1 e 2, a variação de entropia é</a:t>
            </a:r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lvl="2"/>
            <a:r>
              <a:rPr lang="pt-BR" dirty="0" smtClean="0"/>
              <a:t>q</a:t>
            </a:r>
            <a:r>
              <a:rPr lang="pt-BR" dirty="0" smtClean="0"/>
              <a:t>ue diz que a entropia de um sistema isolado (</a:t>
            </a:r>
            <a:r>
              <a:rPr lang="pt-BR" i="1" dirty="0" err="1" smtClean="0"/>
              <a:t>dQ</a:t>
            </a:r>
            <a:r>
              <a:rPr lang="pt-BR" dirty="0" smtClean="0"/>
              <a:t> = 0) pode apenas aumentar. Tal aumento pode ser provocado por fenômenos de atrito ou de mistura.</a:t>
            </a:r>
          </a:p>
          <a:p>
            <a:pPr lvl="2"/>
            <a:endParaRPr lang="pt-BR" dirty="0" smtClean="0"/>
          </a:p>
          <a:p>
            <a:pPr marL="1371600" lvl="2" indent="-457200">
              <a:buFont typeface="+mj-lt"/>
              <a:buAutoNum type="arabicPeriod" startAt="3"/>
            </a:pPr>
            <a:r>
              <a:rPr lang="pt-BR" dirty="0" smtClean="0"/>
              <a:t>Os coeficientes de transporte moleculares, como a viscosidade </a:t>
            </a:r>
            <a:r>
              <a:rPr lang="el-GR" i="1" dirty="0" smtClean="0"/>
              <a:t>μ</a:t>
            </a:r>
            <a:r>
              <a:rPr lang="pt-BR" dirty="0" smtClean="0"/>
              <a:t> e a condutividade térmica </a:t>
            </a:r>
            <a:r>
              <a:rPr lang="pt-BR" i="1" dirty="0" smtClean="0"/>
              <a:t>k</a:t>
            </a:r>
            <a:r>
              <a:rPr lang="pt-BR" dirty="0" smtClean="0"/>
              <a:t>, precisam ser positivos. Ao contrário, a separação espontânea poderia ocorrer e levar a uma redução da entropia de um sistema isolado.</a:t>
            </a:r>
          </a:p>
          <a:p>
            <a:pPr lvl="2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47</a:t>
            </a:fld>
            <a:endParaRPr lang="pt-BR"/>
          </a:p>
        </p:txBody>
      </p:sp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64513" name="Object 1"/>
          <p:cNvGraphicFramePr>
            <a:graphicFrameLocks noChangeAspect="1"/>
          </p:cNvGraphicFramePr>
          <p:nvPr/>
        </p:nvGraphicFramePr>
        <p:xfrm>
          <a:off x="3643306" y="1998658"/>
          <a:ext cx="1863725" cy="787400"/>
        </p:xfrm>
        <a:graphic>
          <a:graphicData uri="http://schemas.openxmlformats.org/presentationml/2006/ole">
            <p:oleObj spid="_x0000_s64513" name="Equação" r:id="rId3" imgW="926698" imgH="393529" progId="Equation.3">
              <p:embed/>
            </p:oleObj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Termodinâmica Clássica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Relações </a:t>
            </a:r>
            <a:r>
              <a:rPr lang="pt-BR" i="1" dirty="0" smtClean="0"/>
              <a:t>T </a:t>
            </a:r>
            <a:r>
              <a:rPr lang="pt-BR" i="1" dirty="0" err="1" smtClean="0"/>
              <a:t>ds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Para um processo reversível, a variação de entropia é dada por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ou, substituindo na Eq. (11):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48</a:t>
            </a:fld>
            <a:endParaRPr lang="pt-BR"/>
          </a:p>
        </p:txBody>
      </p:sp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67585" name="Object 1"/>
          <p:cNvGraphicFramePr>
            <a:graphicFrameLocks noChangeAspect="1"/>
          </p:cNvGraphicFramePr>
          <p:nvPr/>
        </p:nvGraphicFramePr>
        <p:xfrm>
          <a:off x="3908429" y="3097213"/>
          <a:ext cx="1306513" cy="403225"/>
        </p:xfrm>
        <a:graphic>
          <a:graphicData uri="http://schemas.openxmlformats.org/presentationml/2006/ole">
            <p:oleObj spid="_x0000_s67585" name="Equação" r:id="rId3" imgW="647419" imgH="203112" progId="Equation.3">
              <p:embed/>
            </p:oleObj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8215338" y="3000372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17)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3556007" y="4454535"/>
          <a:ext cx="2016125" cy="403225"/>
        </p:xfrm>
        <a:graphic>
          <a:graphicData uri="http://schemas.openxmlformats.org/presentationml/2006/ole">
            <p:oleObj spid="_x0000_s67587" name="Equação" r:id="rId4" imgW="1002865" imgH="203112" progId="Equation.3">
              <p:embed/>
            </p:oleObj>
          </a:graphicData>
        </a:graphic>
      </p:graphicFrame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67589" name="Object 5"/>
          <p:cNvGraphicFramePr>
            <a:graphicFrameLocks noChangeAspect="1"/>
          </p:cNvGraphicFramePr>
          <p:nvPr/>
        </p:nvGraphicFramePr>
        <p:xfrm>
          <a:off x="3575057" y="5072074"/>
          <a:ext cx="1997075" cy="403225"/>
        </p:xfrm>
        <a:graphic>
          <a:graphicData uri="http://schemas.openxmlformats.org/presentationml/2006/ole">
            <p:oleObj spid="_x0000_s67589" name="Equação" r:id="rId5" imgW="990170" imgH="203112" progId="Equation.3">
              <p:embed/>
            </p:oleObj>
          </a:graphicData>
        </a:graphic>
      </p:graphicFrame>
      <p:sp>
        <p:nvSpPr>
          <p:cNvPr id="12" name="CaixaDeTexto 11"/>
          <p:cNvSpPr txBox="1"/>
          <p:nvPr/>
        </p:nvSpPr>
        <p:spPr>
          <a:xfrm>
            <a:off x="8215338" y="4681847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18)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Termodinâmica Clássica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dirty="0" smtClean="0"/>
              <a:t>Observa-se que a relação é obtida ao se empregar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É interessante notar que as relações </a:t>
            </a:r>
            <a:r>
              <a:rPr lang="pt-BR" i="1" dirty="0" smtClean="0"/>
              <a:t>T</a:t>
            </a:r>
            <a:r>
              <a:rPr lang="pt-BR" dirty="0" smtClean="0"/>
              <a:t> </a:t>
            </a:r>
            <a:r>
              <a:rPr lang="pt-BR" i="1" dirty="0" err="1" smtClean="0"/>
              <a:t>ds</a:t>
            </a:r>
            <a:r>
              <a:rPr lang="pt-BR" dirty="0" smtClean="0"/>
              <a:t> na forma da Eq. (18) são válidas também para processos irreversíveis, embora as relações das </a:t>
            </a:r>
            <a:r>
              <a:rPr lang="pt-BR" dirty="0" err="1" smtClean="0"/>
              <a:t>Eqs</a:t>
            </a:r>
            <a:r>
              <a:rPr lang="pt-BR" dirty="0" smtClean="0"/>
              <a:t>. (11) e (17) sejam válidas apenas para processos reversíveis. Isto decorre do fato de as relações da Eq. (18) considerarem apenas funções de estado e por isso são válidas para qualquer processo.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49</a:t>
            </a:fld>
            <a:endParaRPr lang="pt-BR"/>
          </a:p>
        </p:txBody>
      </p:sp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66561" name="Object 1"/>
          <p:cNvGraphicFramePr>
            <a:graphicFrameLocks noChangeAspect="1"/>
          </p:cNvGraphicFramePr>
          <p:nvPr/>
        </p:nvGraphicFramePr>
        <p:xfrm>
          <a:off x="2609863" y="2285992"/>
          <a:ext cx="3890963" cy="428625"/>
        </p:xfrm>
        <a:graphic>
          <a:graphicData uri="http://schemas.openxmlformats.org/presentationml/2006/ole">
            <p:oleObj spid="_x0000_s66561" name="Equação" r:id="rId3" imgW="1993035" imgH="215806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Mecânica dos Fluidos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experimentação é empregada quando se deseja entender o fenômeno físico ou determinada aplicação e as ferramentas matemáticas são limitadas ou insuficientes para tal.</a:t>
            </a:r>
          </a:p>
          <a:p>
            <a:r>
              <a:rPr lang="pt-BR" dirty="0" smtClean="0"/>
              <a:t>Observações experimentais permitem testar hipóteses e desenvolver teorias a respeito da natureza de um fenômeno.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Termodinâmica Clássica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Velocidade do som:</a:t>
            </a:r>
          </a:p>
          <a:p>
            <a:pPr lvl="1"/>
            <a:r>
              <a:rPr lang="pt-BR" dirty="0" smtClean="0"/>
              <a:t>Em um meio compressível, mudanças infinitesimais na densidade ou na pressão propagam-se através do meio com uma velocidade finita. Nesse caso, a velocidade do som </a:t>
            </a:r>
            <a:r>
              <a:rPr lang="pt-BR" i="1" dirty="0" smtClean="0"/>
              <a:t>c</a:t>
            </a:r>
            <a:r>
              <a:rPr lang="pt-BR" dirty="0" smtClean="0"/>
              <a:t> pode ser escrita como sendo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Em que o índice </a:t>
            </a:r>
            <a:r>
              <a:rPr lang="pt-BR" i="1" dirty="0" smtClean="0"/>
              <a:t>s</a:t>
            </a:r>
            <a:r>
              <a:rPr lang="pt-BR" dirty="0" smtClean="0"/>
              <a:t> significa que a derivada é tomada considerando-se a entropia constante.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50</a:t>
            </a:fld>
            <a:endParaRPr lang="pt-BR"/>
          </a:p>
        </p:txBody>
      </p:sp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70657" name="Object 1"/>
          <p:cNvGraphicFramePr>
            <a:graphicFrameLocks noChangeAspect="1"/>
          </p:cNvGraphicFramePr>
          <p:nvPr/>
        </p:nvGraphicFramePr>
        <p:xfrm>
          <a:off x="3803655" y="3857628"/>
          <a:ext cx="1482725" cy="944563"/>
        </p:xfrm>
        <a:graphic>
          <a:graphicData uri="http://schemas.openxmlformats.org/presentationml/2006/ole">
            <p:oleObj spid="_x0000_s70657" name="Equação" r:id="rId3" imgW="736600" imgH="469900" progId="Equation.3">
              <p:embed/>
            </p:oleObj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8215338" y="4110343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19)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Termodinâmica Clássica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Coeficiente de expansão térmica</a:t>
            </a:r>
          </a:p>
          <a:p>
            <a:pPr lvl="1"/>
            <a:r>
              <a:rPr lang="pt-BR" dirty="0" smtClean="0"/>
              <a:t>Em um sistema em que a massa específica é uma função da temperatura, define-se o coeficiente de expansão térmica como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51</a:t>
            </a:fld>
            <a:endParaRPr lang="pt-BR"/>
          </a:p>
        </p:txBody>
      </p:sp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69633" name="Object 1"/>
          <p:cNvGraphicFramePr>
            <a:graphicFrameLocks noChangeAspect="1"/>
          </p:cNvGraphicFramePr>
          <p:nvPr/>
        </p:nvGraphicFramePr>
        <p:xfrm>
          <a:off x="3646494" y="3500438"/>
          <a:ext cx="1925638" cy="914400"/>
        </p:xfrm>
        <a:graphic>
          <a:graphicData uri="http://schemas.openxmlformats.org/presentationml/2006/ole">
            <p:oleObj spid="_x0000_s69633" name="Equação" r:id="rId3" imgW="965200" imgH="457200" progId="Equation.3">
              <p:embed/>
            </p:oleObj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8215338" y="3643314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(20)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Gases Perfeitos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Uma relação entre pressão, densidade e temperatura de um gás é denominada de equação de estado. Um gás é dito perfeito se obedecer à seguinte equação de estado:</a:t>
            </a:r>
          </a:p>
          <a:p>
            <a:endParaRPr lang="pt-BR" dirty="0" smtClean="0"/>
          </a:p>
          <a:p>
            <a:endParaRPr lang="pt-BR" dirty="0" smtClean="0"/>
          </a:p>
          <a:p>
            <a:pPr lvl="1"/>
            <a:r>
              <a:rPr lang="pt-BR" dirty="0" smtClean="0"/>
              <a:t>Nessa relação, </a:t>
            </a:r>
            <a:r>
              <a:rPr lang="pt-BR" i="1" dirty="0" smtClean="0"/>
              <a:t>R</a:t>
            </a:r>
            <a:r>
              <a:rPr lang="pt-BR" dirty="0" smtClean="0"/>
              <a:t> é a constante do gás, que é dependente da massa molecular (</a:t>
            </a:r>
            <a:r>
              <a:rPr lang="pt-BR" i="1" dirty="0" smtClean="0"/>
              <a:t>m</a:t>
            </a:r>
            <a:r>
              <a:rPr lang="pt-BR" dirty="0" smtClean="0"/>
              <a:t>) do gás através da relação: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52</a:t>
            </a:fld>
            <a:endParaRPr lang="pt-BR"/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68609" name="Object 1"/>
          <p:cNvGraphicFramePr>
            <a:graphicFrameLocks noChangeAspect="1"/>
          </p:cNvGraphicFramePr>
          <p:nvPr/>
        </p:nvGraphicFramePr>
        <p:xfrm>
          <a:off x="3929058" y="3597279"/>
          <a:ext cx="1284288" cy="403225"/>
        </p:xfrm>
        <a:graphic>
          <a:graphicData uri="http://schemas.openxmlformats.org/presentationml/2006/ole">
            <p:oleObj spid="_x0000_s68609" name="Equação" r:id="rId3" imgW="634725" imgH="203112" progId="Equation.3">
              <p:embed/>
            </p:oleObj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8215338" y="3500438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(21)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68611" name="Object 3"/>
          <p:cNvGraphicFramePr>
            <a:graphicFrameLocks noChangeAspect="1"/>
          </p:cNvGraphicFramePr>
          <p:nvPr/>
        </p:nvGraphicFramePr>
        <p:xfrm>
          <a:off x="4071934" y="5429264"/>
          <a:ext cx="1019175" cy="788988"/>
        </p:xfrm>
        <a:graphic>
          <a:graphicData uri="http://schemas.openxmlformats.org/presentationml/2006/ole">
            <p:oleObj spid="_x0000_s68611" name="Equação" r:id="rId4" imgW="507780" imgH="393529" progId="Equation.3">
              <p:embed/>
            </p:oleObj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8215338" y="5572140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(22)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Gases Perfeitos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i="1" dirty="0" smtClean="0"/>
              <a:t>Ru</a:t>
            </a:r>
            <a:r>
              <a:rPr lang="pt-BR" dirty="0" smtClean="0"/>
              <a:t> é a constante universal dos gases (</a:t>
            </a:r>
            <a:r>
              <a:rPr lang="pt-BR" i="1" dirty="0" smtClean="0"/>
              <a:t>Ru</a:t>
            </a:r>
            <a:r>
              <a:rPr lang="pt-BR" dirty="0" smtClean="0"/>
              <a:t> = 8314,36 J/mol∙K)</a:t>
            </a:r>
          </a:p>
          <a:p>
            <a:r>
              <a:rPr lang="pt-BR" dirty="0" smtClean="0"/>
              <a:t>Para condições usuais de temperatura e de pressão, a maioria dos gases pode ser considerada como gás perfeito.</a:t>
            </a:r>
          </a:p>
          <a:p>
            <a:r>
              <a:rPr lang="pt-BR" dirty="0" smtClean="0"/>
              <a:t>A constante dos gases está relacionada aos calores específicos do gás através da seguinte relação: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53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8215338" y="5110475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(23)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73729" name="Object 1"/>
          <p:cNvGraphicFramePr>
            <a:graphicFrameLocks noChangeAspect="1"/>
          </p:cNvGraphicFramePr>
          <p:nvPr/>
        </p:nvGraphicFramePr>
        <p:xfrm>
          <a:off x="3857620" y="5143512"/>
          <a:ext cx="1389063" cy="482600"/>
        </p:xfrm>
        <a:graphic>
          <a:graphicData uri="http://schemas.openxmlformats.org/presentationml/2006/ole">
            <p:oleObj spid="_x0000_s73729" name="Equação" r:id="rId3" imgW="685800" imgH="241300" progId="Equation.3">
              <p:embed/>
            </p:oleObj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Gases Perfeitos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razão entre calores específicos é dada por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Um processo é chamado adiabático se ocorre sem trocas de calor. Um processo é denominado isentrópico se for adiabático e sem atrito, de modo que a entropia do fluido não se modifique.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54</a:t>
            </a:fld>
            <a:endParaRPr lang="pt-BR"/>
          </a:p>
        </p:txBody>
      </p:sp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72705" name="Object 1"/>
          <p:cNvGraphicFramePr>
            <a:graphicFrameLocks noChangeAspect="1"/>
          </p:cNvGraphicFramePr>
          <p:nvPr/>
        </p:nvGraphicFramePr>
        <p:xfrm>
          <a:off x="4086228" y="2514600"/>
          <a:ext cx="914400" cy="914400"/>
        </p:xfrm>
        <a:graphic>
          <a:graphicData uri="http://schemas.openxmlformats.org/presentationml/2006/ole">
            <p:oleObj spid="_x0000_s72705" name="Equação" r:id="rId3" imgW="457200" imgH="457200" progId="Equation.3">
              <p:embed/>
            </p:oleObj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8215338" y="2753021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(24)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Gases Perfeitos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Da Eq. (18), observa-se que o escoamento isentrópico de um gás perfeito com calores específicos </a:t>
            </a:r>
            <a:r>
              <a:rPr lang="pt-BR" dirty="0" smtClean="0"/>
              <a:t>constantes obedece à relação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Empregando-se a equação dos gases perfeitos, tem-se que, para um processo isentrópico que ocorre de um estado 1 para um estado 2 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55</a:t>
            </a:fld>
            <a:endParaRPr lang="pt-BR"/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3835405" y="3071810"/>
          <a:ext cx="1450975" cy="839788"/>
        </p:xfrm>
        <a:graphic>
          <a:graphicData uri="http://schemas.openxmlformats.org/presentationml/2006/ole">
            <p:oleObj spid="_x0000_s71681" name="Equação" r:id="rId3" imgW="723586" imgH="418918" progId="Equation.3">
              <p:embed/>
            </p:oleObj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8215338" y="3214686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(25)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71683" name="Object 3"/>
          <p:cNvGraphicFramePr>
            <a:graphicFrameLocks noChangeAspect="1"/>
          </p:cNvGraphicFramePr>
          <p:nvPr/>
        </p:nvGraphicFramePr>
        <p:xfrm>
          <a:off x="2146297" y="5483246"/>
          <a:ext cx="1997075" cy="1017588"/>
        </p:xfrm>
        <a:graphic>
          <a:graphicData uri="http://schemas.openxmlformats.org/presentationml/2006/ole">
            <p:oleObj spid="_x0000_s71683" name="Equação" r:id="rId4" imgW="990600" imgH="508000" progId="Equation.3">
              <p:embed/>
            </p:oleObj>
          </a:graphicData>
        </a:graphic>
      </p:graphicFrame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71685" name="Object 5"/>
          <p:cNvGraphicFramePr>
            <a:graphicFrameLocks noChangeAspect="1"/>
          </p:cNvGraphicFramePr>
          <p:nvPr/>
        </p:nvGraphicFramePr>
        <p:xfrm>
          <a:off x="5214942" y="5483246"/>
          <a:ext cx="1633538" cy="1017588"/>
        </p:xfrm>
        <a:graphic>
          <a:graphicData uri="http://schemas.openxmlformats.org/presentationml/2006/ole">
            <p:oleObj spid="_x0000_s71685" name="Equação" r:id="rId5" imgW="812447" imgH="507780" progId="Equation.3">
              <p:embed/>
            </p:oleObj>
          </a:graphicData>
        </a:graphic>
      </p:graphicFrame>
      <p:sp>
        <p:nvSpPr>
          <p:cNvPr id="12" name="CaixaDeTexto 11"/>
          <p:cNvSpPr txBox="1"/>
          <p:nvPr/>
        </p:nvSpPr>
        <p:spPr>
          <a:xfrm>
            <a:off x="8215338" y="5753417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(26)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Gases Perfeitos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velocidade do som, para um gás perfeito, pode ser avaliada por: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E o coeficiente de expansão térmica torna-se: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56</a:t>
            </a:fld>
            <a:endParaRPr lang="pt-BR"/>
          </a:p>
        </p:txBody>
      </p:sp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75777" name="Object 1"/>
          <p:cNvGraphicFramePr>
            <a:graphicFrameLocks noChangeAspect="1"/>
          </p:cNvGraphicFramePr>
          <p:nvPr/>
        </p:nvGraphicFramePr>
        <p:xfrm>
          <a:off x="3857620" y="3060701"/>
          <a:ext cx="1363663" cy="511175"/>
        </p:xfrm>
        <a:graphic>
          <a:graphicData uri="http://schemas.openxmlformats.org/presentationml/2006/ole">
            <p:oleObj spid="_x0000_s75777" name="Equação" r:id="rId3" imgW="685800" imgH="254000" progId="Equation.3">
              <p:embed/>
            </p:oleObj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8215338" y="3071810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(27)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75779" name="Object 3"/>
          <p:cNvGraphicFramePr>
            <a:graphicFrameLocks noChangeAspect="1"/>
          </p:cNvGraphicFramePr>
          <p:nvPr/>
        </p:nvGraphicFramePr>
        <p:xfrm>
          <a:off x="4143372" y="4929198"/>
          <a:ext cx="846138" cy="788988"/>
        </p:xfrm>
        <a:graphic>
          <a:graphicData uri="http://schemas.openxmlformats.org/presentationml/2006/ole">
            <p:oleObj spid="_x0000_s75779" name="Equação" r:id="rId4" imgW="418918" imgH="393529" progId="Equation.3">
              <p:embed/>
            </p:oleObj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8232091" y="5072074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(28)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Equilíbrio Estático de um Meio Compressível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Para um fluido incompressível existe um critério simples para determinar a estabilidade do meio em um estado de repouso: o meio é considerado estável se a densidade diminui no sentido ascendente.</a:t>
            </a:r>
          </a:p>
          <a:p>
            <a:endParaRPr lang="pt-BR" dirty="0" smtClean="0"/>
          </a:p>
          <a:p>
            <a:r>
              <a:rPr lang="pt-BR" dirty="0" smtClean="0"/>
              <a:t>Assim, se uma partícula é posta em algum local acima de sua cota original, ela tenderá a descer até que a densidade das partículas vizinhas seja igual à dela, o que ocorre em sua cota original.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57</a:t>
            </a:fld>
            <a:endParaRPr lang="pt-BR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Equilíbrio Estático de um </a:t>
            </a:r>
            <a:r>
              <a:rPr lang="pt-BR" smtClean="0"/>
              <a:t>Meio Compressível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Um meio é instável se a densidade é crescente no sentido ascendente e é neutro se a densidade é uniforme (constante).</a:t>
            </a:r>
          </a:p>
          <a:p>
            <a:endParaRPr lang="pt-BR" dirty="0" smtClean="0"/>
          </a:p>
          <a:p>
            <a:r>
              <a:rPr lang="pt-BR" dirty="0" smtClean="0"/>
              <a:t>Para um meio compressível, o critério anterior não é válido e, ao invés de se trabalhar com a densidade, a entropia deve ser constante com a altura em um meio neutro.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58</a:t>
            </a:fld>
            <a:endParaRPr lang="pt-BR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Equilíbrio Estático de um </a:t>
            </a:r>
            <a:r>
              <a:rPr lang="pt-BR" smtClean="0"/>
              <a:t>Meio Compressível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Considerando-se uma atmosfera, cujo comportamento possa ser modelado pela equação dos gases perfeitos, tem-se </a:t>
            </a:r>
            <a:r>
              <a:rPr lang="pt-BR" dirty="0" smtClean="0"/>
              <a:t>que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Nesse caso, uma partícula colocada em uma cota superior expandir-se-ia adiabaticamente pela diminuição da pressão com a altura. 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59</a:t>
            </a:fld>
            <a:endParaRPr lang="pt-BR"/>
          </a:p>
        </p:txBody>
      </p:sp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77825" name="Object 1"/>
          <p:cNvGraphicFramePr>
            <a:graphicFrameLocks noChangeAspect="1"/>
          </p:cNvGraphicFramePr>
          <p:nvPr/>
        </p:nvGraphicFramePr>
        <p:xfrm>
          <a:off x="3922717" y="3143248"/>
          <a:ext cx="1363663" cy="787400"/>
        </p:xfrm>
        <a:graphic>
          <a:graphicData uri="http://schemas.openxmlformats.org/presentationml/2006/ole">
            <p:oleObj spid="_x0000_s77825" name="Equação" r:id="rId3" imgW="672808" imgH="393529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Unidades de Medida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pt-BR" dirty="0" smtClean="0"/>
              <a:t>Sistema Internacional de Unidades</a:t>
            </a:r>
          </a:p>
          <a:p>
            <a:pPr lvl="1"/>
            <a:r>
              <a:rPr lang="pt-BR" dirty="0" smtClean="0"/>
              <a:t>Comprimento: metro [m]</a:t>
            </a:r>
          </a:p>
          <a:p>
            <a:pPr lvl="1"/>
            <a:r>
              <a:rPr lang="pt-BR" dirty="0" smtClean="0"/>
              <a:t>Massa: quilograma [kg]</a:t>
            </a:r>
          </a:p>
          <a:p>
            <a:pPr lvl="1"/>
            <a:r>
              <a:rPr lang="pt-BR" dirty="0" smtClean="0"/>
              <a:t>Tempo: segundo [s]</a:t>
            </a:r>
          </a:p>
          <a:p>
            <a:pPr lvl="1"/>
            <a:r>
              <a:rPr lang="pt-BR" dirty="0" smtClean="0"/>
              <a:t>Temperatura: Kelvin [K]</a:t>
            </a:r>
          </a:p>
          <a:p>
            <a:r>
              <a:rPr lang="pt-BR" dirty="0" smtClean="0"/>
              <a:t>Sistema Imperial de Unidades (sistema britânico)</a:t>
            </a:r>
          </a:p>
          <a:p>
            <a:pPr lvl="1"/>
            <a:r>
              <a:rPr lang="pt-BR" dirty="0" smtClean="0"/>
              <a:t>Comprimento: polegada [in]</a:t>
            </a:r>
          </a:p>
          <a:p>
            <a:pPr lvl="1"/>
            <a:r>
              <a:rPr lang="pt-BR" dirty="0" smtClean="0"/>
              <a:t>Massa: libra-massa [</a:t>
            </a:r>
            <a:r>
              <a:rPr lang="pt-BR" dirty="0" err="1" smtClean="0"/>
              <a:t>lb</a:t>
            </a:r>
            <a:r>
              <a:rPr lang="pt-BR" dirty="0" smtClean="0"/>
              <a:t>]</a:t>
            </a:r>
          </a:p>
          <a:p>
            <a:pPr lvl="1"/>
            <a:r>
              <a:rPr lang="pt-BR" dirty="0" smtClean="0"/>
              <a:t>Tempo: segundo [s]</a:t>
            </a:r>
          </a:p>
          <a:p>
            <a:pPr lvl="1"/>
            <a:r>
              <a:rPr lang="pt-BR" dirty="0" smtClean="0"/>
              <a:t>Temperatura: </a:t>
            </a:r>
            <a:r>
              <a:rPr lang="pt-BR" dirty="0" err="1" smtClean="0"/>
              <a:t>Rankine</a:t>
            </a:r>
            <a:r>
              <a:rPr lang="pt-BR" dirty="0" smtClean="0"/>
              <a:t> [R]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Equilíbrio Estático de um </a:t>
            </a:r>
            <a:r>
              <a:rPr lang="pt-BR" smtClean="0"/>
              <a:t>Meio Compressível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Empregando-se, então, as relações isentrópicas, tem-se: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nesse caso, o índice 0 representa o estado original.</a:t>
            </a:r>
          </a:p>
          <a:p>
            <a:r>
              <a:rPr lang="pt-BR" dirty="0" smtClean="0"/>
              <a:t>Uma atmosfera neutra, então, é aquela em que </a:t>
            </a:r>
            <a:r>
              <a:rPr lang="pt-BR" i="1" dirty="0" smtClean="0"/>
              <a:t>p</a:t>
            </a:r>
            <a:r>
              <a:rPr lang="pt-BR" dirty="0" smtClean="0"/>
              <a:t>, </a:t>
            </a:r>
            <a:r>
              <a:rPr lang="el-GR" i="1" dirty="0" smtClean="0"/>
              <a:t>ρ</a:t>
            </a:r>
            <a:r>
              <a:rPr lang="pt-BR" dirty="0" smtClean="0"/>
              <a:t> e </a:t>
            </a:r>
            <a:r>
              <a:rPr lang="pt-BR" i="1" dirty="0" smtClean="0"/>
              <a:t>T</a:t>
            </a:r>
            <a:r>
              <a:rPr lang="pt-BR" dirty="0" smtClean="0"/>
              <a:t> diminuem enquanto a entropia é constante com a altura. Por isso, uma atmosfera neutra é conhecida também como atmosfera isentrópica ou adiabática.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60</a:t>
            </a:fld>
            <a:endParaRPr lang="pt-BR"/>
          </a:p>
        </p:txBody>
      </p:sp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76801" name="Object 1"/>
          <p:cNvGraphicFramePr>
            <a:graphicFrameLocks noChangeAspect="1"/>
          </p:cNvGraphicFramePr>
          <p:nvPr/>
        </p:nvGraphicFramePr>
        <p:xfrm>
          <a:off x="2143108" y="2500306"/>
          <a:ext cx="1939925" cy="1017588"/>
        </p:xfrm>
        <a:graphic>
          <a:graphicData uri="http://schemas.openxmlformats.org/presentationml/2006/ole">
            <p:oleObj spid="_x0000_s76801" name="Equação" r:id="rId3" imgW="965200" imgH="508000" progId="Equation.3">
              <p:embed/>
            </p:oleObj>
          </a:graphicData>
        </a:graphic>
      </p:graphicFrame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76803" name="Object 3"/>
          <p:cNvGraphicFramePr>
            <a:graphicFrameLocks noChangeAspect="1"/>
          </p:cNvGraphicFramePr>
          <p:nvPr/>
        </p:nvGraphicFramePr>
        <p:xfrm>
          <a:off x="5214942" y="2482850"/>
          <a:ext cx="1633538" cy="1017588"/>
        </p:xfrm>
        <a:graphic>
          <a:graphicData uri="http://schemas.openxmlformats.org/presentationml/2006/ole">
            <p:oleObj spid="_x0000_s76803" name="Equação" r:id="rId4" imgW="812447" imgH="507780" progId="Equation.3">
              <p:embed/>
            </p:oleObj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8232091" y="2753021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(29)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Equilíbrio Estático de um </a:t>
            </a:r>
            <a:r>
              <a:rPr lang="pt-BR" smtClean="0"/>
              <a:t>Meio Compressível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Uma atmosfera estável, por conseguinte, é aquela na qual a densidade diminui com a altura mais rápido que em uma atmosfera adiabática.</a:t>
            </a:r>
          </a:p>
          <a:p>
            <a:r>
              <a:rPr lang="pt-BR" dirty="0" smtClean="0"/>
              <a:t>Tomando-se o logaritmo da Eq. (29):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sendo o índice </a:t>
            </a:r>
            <a:r>
              <a:rPr lang="pt-BR" i="1" dirty="0" smtClean="0"/>
              <a:t>a</a:t>
            </a:r>
            <a:r>
              <a:rPr lang="pt-BR" dirty="0" smtClean="0"/>
              <a:t> relacionado a uma atmosfera adiabática.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61</a:t>
            </a:fld>
            <a:endParaRPr lang="pt-BR"/>
          </a:p>
        </p:txBody>
      </p:sp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80897" name="Object 1"/>
          <p:cNvGraphicFramePr>
            <a:graphicFrameLocks noChangeAspect="1"/>
          </p:cNvGraphicFramePr>
          <p:nvPr/>
        </p:nvGraphicFramePr>
        <p:xfrm>
          <a:off x="2552714" y="3948122"/>
          <a:ext cx="4019550" cy="838200"/>
        </p:xfrm>
        <a:graphic>
          <a:graphicData uri="http://schemas.openxmlformats.org/presentationml/2006/ole">
            <p:oleObj spid="_x0000_s80897" name="Equação" r:id="rId3" imgW="2006600" imgH="419100" progId="Equation.3">
              <p:embed/>
            </p:oleObj>
          </a:graphicData>
        </a:graphic>
      </p:graphicFrame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Equilíbrio Estático de um </a:t>
            </a:r>
            <a:r>
              <a:rPr lang="pt-BR" smtClean="0"/>
              <a:t>Meio Compressível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Diferenciando a relação anterior em relação a </a:t>
            </a:r>
            <a:r>
              <a:rPr lang="pt-BR" i="1" dirty="0" smtClean="0"/>
              <a:t>z</a:t>
            </a:r>
            <a:r>
              <a:rPr lang="pt-BR" dirty="0" smtClean="0"/>
              <a:t>: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Empregando-se então a Lei dos gases perfeitos – Eq. (21), a Eq. (23) e  a Lei da hidrostática – Eq. (8), obtém-se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62</a:t>
            </a:fld>
            <a:endParaRPr lang="pt-BR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79873" name="Object 1"/>
          <p:cNvGraphicFramePr>
            <a:graphicFrameLocks noChangeAspect="1"/>
          </p:cNvGraphicFramePr>
          <p:nvPr/>
        </p:nvGraphicFramePr>
        <p:xfrm>
          <a:off x="3225810" y="2214554"/>
          <a:ext cx="2774950" cy="866775"/>
        </p:xfrm>
        <a:graphic>
          <a:graphicData uri="http://schemas.openxmlformats.org/presentationml/2006/ole">
            <p:oleObj spid="_x0000_s79873" name="Equação" r:id="rId3" imgW="1371600" imgH="431800" progId="Equation.3">
              <p:embed/>
            </p:oleObj>
          </a:graphicData>
        </a:graphic>
      </p:graphicFrame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79875" name="Object 3"/>
          <p:cNvGraphicFramePr>
            <a:graphicFrameLocks noChangeAspect="1"/>
          </p:cNvGraphicFramePr>
          <p:nvPr/>
        </p:nvGraphicFramePr>
        <p:xfrm>
          <a:off x="3513144" y="4786322"/>
          <a:ext cx="2058988" cy="914400"/>
        </p:xfrm>
        <a:graphic>
          <a:graphicData uri="http://schemas.openxmlformats.org/presentationml/2006/ole">
            <p:oleObj spid="_x0000_s79875" name="Equação" r:id="rId4" imgW="1028700" imgH="457200" progId="Equation.3">
              <p:embed/>
            </p:oleObj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8232091" y="5000636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(30)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Equilíbrio Estático de um </a:t>
            </a:r>
            <a:r>
              <a:rPr lang="pt-BR" smtClean="0"/>
              <a:t>Meio Compressível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Na Eq. (30), </a:t>
            </a:r>
            <a:r>
              <a:rPr lang="el-GR" dirty="0" smtClean="0"/>
              <a:t>Γ</a:t>
            </a:r>
            <a:r>
              <a:rPr lang="pt-BR" dirty="0" smtClean="0"/>
              <a:t> ≡ </a:t>
            </a:r>
            <a:r>
              <a:rPr lang="pt-BR" i="1" dirty="0" err="1" smtClean="0"/>
              <a:t>dT</a:t>
            </a:r>
            <a:r>
              <a:rPr lang="pt-BR" dirty="0" smtClean="0"/>
              <a:t>/</a:t>
            </a:r>
            <a:r>
              <a:rPr lang="pt-BR" i="1" dirty="0" err="1" smtClean="0"/>
              <a:t>dz</a:t>
            </a:r>
            <a:r>
              <a:rPr lang="pt-BR" dirty="0" smtClean="0"/>
              <a:t> é o gradiente de temperaturas e </a:t>
            </a:r>
            <a:r>
              <a:rPr lang="el-GR" dirty="0" smtClean="0"/>
              <a:t>Γ</a:t>
            </a:r>
            <a:r>
              <a:rPr lang="pt-BR" i="1" baseline="-25000" dirty="0" smtClean="0"/>
              <a:t>a</a:t>
            </a:r>
            <a:r>
              <a:rPr lang="pt-BR" dirty="0" smtClean="0"/>
              <a:t> é chamado de gradiente de temperatura adiabática e representa a máxima taxa de decréscimo de temperatura com a altura que pode ocorrer sem causar instabilidades. </a:t>
            </a:r>
          </a:p>
          <a:p>
            <a:r>
              <a:rPr lang="pt-BR" dirty="0" smtClean="0"/>
              <a:t>Para o ar em condições normais de pressão e de temperatura, </a:t>
            </a:r>
            <a:r>
              <a:rPr lang="pt-BR" i="1" dirty="0" smtClean="0"/>
              <a:t>g</a:t>
            </a:r>
            <a:r>
              <a:rPr lang="pt-BR" dirty="0" smtClean="0"/>
              <a:t>/</a:t>
            </a:r>
            <a:r>
              <a:rPr lang="pt-BR" i="1" dirty="0" err="1" smtClean="0"/>
              <a:t>c</a:t>
            </a:r>
            <a:r>
              <a:rPr lang="pt-BR" i="1" baseline="-25000" dirty="0" err="1" smtClean="0"/>
              <a:t>p</a:t>
            </a:r>
            <a:r>
              <a:rPr lang="pt-BR" dirty="0" smtClean="0"/>
              <a:t> ≈ 10°C/km.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63</a:t>
            </a:fld>
            <a:endParaRPr lang="pt-BR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Equilíbrio Estático de um </a:t>
            </a:r>
            <a:r>
              <a:rPr lang="pt-BR" smtClean="0"/>
              <a:t>Meio Compressível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Temperatura e densidade potenciais:</a:t>
            </a:r>
          </a:p>
          <a:p>
            <a:pPr lvl="1"/>
            <a:r>
              <a:rPr lang="pt-BR" dirty="0" smtClean="0"/>
              <a:t>Tomando-se uma partícula em uma pressão padrão (por exemplo, à pressão atmosférica) </a:t>
            </a:r>
            <a:r>
              <a:rPr lang="pt-BR" i="1" dirty="0" err="1" smtClean="0"/>
              <a:t>p</a:t>
            </a:r>
            <a:r>
              <a:rPr lang="pt-BR" i="1" baseline="-25000" dirty="0" err="1" smtClean="0"/>
              <a:t>s</a:t>
            </a:r>
            <a:r>
              <a:rPr lang="pt-BR" dirty="0" smtClean="0"/>
              <a:t>, a temperatura relacionada à </a:t>
            </a:r>
            <a:r>
              <a:rPr lang="pt-BR" dirty="0" err="1" smtClean="0"/>
              <a:t>particula</a:t>
            </a:r>
            <a:r>
              <a:rPr lang="pt-BR" dirty="0" smtClean="0"/>
              <a:t> é chamada de temperatura potencial </a:t>
            </a:r>
            <a:r>
              <a:rPr lang="el-GR" i="1" dirty="0" smtClean="0"/>
              <a:t>θ</a:t>
            </a:r>
            <a:r>
              <a:rPr lang="pt-BR" dirty="0" smtClean="0"/>
              <a:t>. Utilizando-se a Eq. (26), tem-se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Tomando o logaritmo e diferenciando-se: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64</a:t>
            </a:fld>
            <a:endParaRPr lang="pt-BR"/>
          </a:p>
        </p:txBody>
      </p:sp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82945" name="Object 1"/>
          <p:cNvGraphicFramePr>
            <a:graphicFrameLocks noChangeAspect="1"/>
          </p:cNvGraphicFramePr>
          <p:nvPr/>
        </p:nvGraphicFramePr>
        <p:xfrm>
          <a:off x="3552832" y="3714752"/>
          <a:ext cx="2019300" cy="1019175"/>
        </p:xfrm>
        <a:graphic>
          <a:graphicData uri="http://schemas.openxmlformats.org/presentationml/2006/ole">
            <p:oleObj spid="_x0000_s82945" name="Equação" r:id="rId3" imgW="1002865" imgH="507780" progId="Equation.3">
              <p:embed/>
            </p:oleObj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8143900" y="4038905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(31)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82947" name="Object 3"/>
          <p:cNvGraphicFramePr>
            <a:graphicFrameLocks noChangeAspect="1"/>
          </p:cNvGraphicFramePr>
          <p:nvPr/>
        </p:nvGraphicFramePr>
        <p:xfrm>
          <a:off x="2857488" y="5562621"/>
          <a:ext cx="3371850" cy="866775"/>
        </p:xfrm>
        <a:graphic>
          <a:graphicData uri="http://schemas.openxmlformats.org/presentationml/2006/ole">
            <p:oleObj spid="_x0000_s82947" name="Equação" r:id="rId4" imgW="1663700" imgH="431800" progId="Equation.3">
              <p:embed/>
            </p:oleObj>
          </a:graphicData>
        </a:graphic>
      </p:graphicFrame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Equilíbrio Estático de um </a:t>
            </a:r>
            <a:r>
              <a:rPr lang="pt-BR" smtClean="0"/>
              <a:t>Meio Compressível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dirty="0" smtClean="0"/>
              <a:t>Substituindo-se as </a:t>
            </a:r>
            <a:r>
              <a:rPr lang="pt-BR" dirty="0" err="1" smtClean="0"/>
              <a:t>Eqs</a:t>
            </a:r>
            <a:r>
              <a:rPr lang="pt-BR" dirty="0" smtClean="0"/>
              <a:t>. (8) e (21) – Lei da hidrostática e Lei dos gases perfeitos, respectivamente –, tem-se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Se a temperatura diminui em uma taxa </a:t>
            </a:r>
            <a:r>
              <a:rPr lang="el-GR" dirty="0" smtClean="0"/>
              <a:t>Γ</a:t>
            </a:r>
            <a:r>
              <a:rPr lang="pt-BR" dirty="0" smtClean="0"/>
              <a:t> = </a:t>
            </a:r>
            <a:r>
              <a:rPr lang="el-GR" dirty="0" smtClean="0"/>
              <a:t>Γ</a:t>
            </a:r>
            <a:r>
              <a:rPr lang="pt-BR" i="1" baseline="-25000" dirty="0" smtClean="0"/>
              <a:t>a</a:t>
            </a:r>
            <a:r>
              <a:rPr lang="pt-BR" dirty="0" smtClean="0"/>
              <a:t>, então a temperatura potencial </a:t>
            </a:r>
            <a:r>
              <a:rPr lang="el-GR" i="1" dirty="0" smtClean="0"/>
              <a:t>θ</a:t>
            </a:r>
            <a:r>
              <a:rPr lang="pt-BR" dirty="0" smtClean="0"/>
              <a:t> é uniforme com a altura.</a:t>
            </a:r>
          </a:p>
          <a:p>
            <a:pPr lvl="1"/>
            <a:r>
              <a:rPr lang="pt-BR" dirty="0" smtClean="0"/>
              <a:t>Segue-se que a estabilidade da atmosfera é determinada de acordo com o gradiente da temperatura potencial em relação à altura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65</a:t>
            </a:fld>
            <a:endParaRPr lang="pt-BR"/>
          </a:p>
        </p:txBody>
      </p:sp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81921" name="Object 1"/>
          <p:cNvGraphicFramePr>
            <a:graphicFrameLocks noChangeAspect="1"/>
          </p:cNvGraphicFramePr>
          <p:nvPr/>
        </p:nvGraphicFramePr>
        <p:xfrm>
          <a:off x="2244741" y="2687638"/>
          <a:ext cx="4613275" cy="884238"/>
        </p:xfrm>
        <a:graphic>
          <a:graphicData uri="http://schemas.openxmlformats.org/presentationml/2006/ole">
            <p:oleObj spid="_x0000_s81921" name="Equação" r:id="rId3" imgW="2336800" imgH="444500" progId="Equation.3">
              <p:embed/>
            </p:oleObj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8215338" y="2857496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(32)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Equilíbrio Estático de um </a:t>
            </a:r>
            <a:r>
              <a:rPr lang="pt-BR" smtClean="0"/>
              <a:t>Meio Compressível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dirty="0" smtClean="0"/>
              <a:t>Nesse caso:</a:t>
            </a:r>
          </a:p>
          <a:p>
            <a:pPr lvl="2"/>
            <a:r>
              <a:rPr lang="pt-BR" dirty="0" smtClean="0"/>
              <a:t>Estável:</a:t>
            </a:r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lvl="2"/>
            <a:r>
              <a:rPr lang="pt-BR" dirty="0" smtClean="0"/>
              <a:t>Neutro:</a:t>
            </a:r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lvl="2"/>
            <a:r>
              <a:rPr lang="pt-BR" dirty="0" smtClean="0"/>
              <a:t>Instável: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66</a:t>
            </a:fld>
            <a:endParaRPr lang="pt-BR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84993" name="Object 1"/>
          <p:cNvGraphicFramePr>
            <a:graphicFrameLocks noChangeAspect="1"/>
          </p:cNvGraphicFramePr>
          <p:nvPr/>
        </p:nvGraphicFramePr>
        <p:xfrm>
          <a:off x="4071934" y="2428868"/>
          <a:ext cx="942975" cy="788988"/>
        </p:xfrm>
        <a:graphic>
          <a:graphicData uri="http://schemas.openxmlformats.org/presentationml/2006/ole">
            <p:oleObj spid="_x0000_s84993" name="Equação" r:id="rId3" imgW="469696" imgH="393529" progId="Equation.3">
              <p:embed/>
            </p:oleObj>
          </a:graphicData>
        </a:graphic>
      </p:graphicFrame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84995" name="Object 3"/>
          <p:cNvGraphicFramePr>
            <a:graphicFrameLocks noChangeAspect="1"/>
          </p:cNvGraphicFramePr>
          <p:nvPr/>
        </p:nvGraphicFramePr>
        <p:xfrm>
          <a:off x="4071934" y="3925896"/>
          <a:ext cx="942975" cy="788988"/>
        </p:xfrm>
        <a:graphic>
          <a:graphicData uri="http://schemas.openxmlformats.org/presentationml/2006/ole">
            <p:oleObj spid="_x0000_s84995" name="Equação" r:id="rId4" imgW="469696" imgH="393529" progId="Equation.3">
              <p:embed/>
            </p:oleObj>
          </a:graphicData>
        </a:graphic>
      </p:graphicFrame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84997" name="Object 5"/>
          <p:cNvGraphicFramePr>
            <a:graphicFrameLocks noChangeAspect="1"/>
          </p:cNvGraphicFramePr>
          <p:nvPr/>
        </p:nvGraphicFramePr>
        <p:xfrm>
          <a:off x="4071934" y="5500702"/>
          <a:ext cx="942975" cy="788988"/>
        </p:xfrm>
        <a:graphic>
          <a:graphicData uri="http://schemas.openxmlformats.org/presentationml/2006/ole">
            <p:oleObj spid="_x0000_s84997" name="Equação" r:id="rId5" imgW="469696" imgH="393529" progId="Equation.3">
              <p:embed/>
            </p:oleObj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8167273" y="2643182"/>
            <a:ext cx="833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(33a)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8143900" y="4110343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(33b)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8072462" y="5610541"/>
            <a:ext cx="833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(33c)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Equilíbrio Estático de um </a:t>
            </a:r>
            <a:r>
              <a:rPr lang="pt-BR" smtClean="0"/>
              <a:t>Meio Compressível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dirty="0" smtClean="0"/>
              <a:t>Dessa forma, é o gradiente de temperaturas potenciais que determina a estabilidade da coluna de gás e não o gradiente real de temperaturas: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67</a:t>
            </a:fld>
            <a:endParaRPr lang="pt-BR"/>
          </a:p>
        </p:txBody>
      </p:sp>
      <p:pic>
        <p:nvPicPr>
          <p:cNvPr id="5" name="Imagem 4" descr="Fig01.0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8327" y="2786056"/>
            <a:ext cx="6488383" cy="376099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Sólidos, Líquidos e Gases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maior parte das substâncias apresenta dois estados físicos fundamentais: sólido e fluido.</a:t>
            </a:r>
          </a:p>
          <a:p>
            <a:r>
              <a:rPr lang="pt-BR" dirty="0" smtClean="0"/>
              <a:t>Um elemento sólido apresenta uma forma preferencial, para a qual ele retorna se uma força externa atuante é retirada.</a:t>
            </a:r>
          </a:p>
          <a:p>
            <a:r>
              <a:rPr lang="pt-BR" dirty="0" smtClean="0"/>
              <a:t>Por outro lado, um elemento fluido não possui forma preferencial, moldando-se ao recipiente que o contém.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Sólidos, Líquidos e Gases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r>
              <a:rPr lang="pt-BR" dirty="0" smtClean="0"/>
              <a:t>Deformação de elementos sólido e fluido: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lvl="1"/>
            <a:r>
              <a:rPr lang="pt-BR" dirty="0" smtClean="0"/>
              <a:t>Para um elemento sólido, em regime elástico, ao se aplicar uma força cisalhante F sobre o elemento ABCD, obtém-se o elemento deformado </a:t>
            </a:r>
            <a:r>
              <a:rPr lang="pt-BR" dirty="0" err="1" smtClean="0"/>
              <a:t>ABC´D´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8</a:t>
            </a:fld>
            <a:endParaRPr lang="pt-BR"/>
          </a:p>
        </p:txBody>
      </p:sp>
      <p:pic>
        <p:nvPicPr>
          <p:cNvPr id="5" name="Imagem 4" descr="Fig01.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7542" y="2143116"/>
            <a:ext cx="8044986" cy="280074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Sólidos, Líquidos e Gases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/>
          </a:bodyPr>
          <a:lstStyle/>
          <a:p>
            <a:pPr lvl="1"/>
            <a:r>
              <a:rPr lang="pt-BR" dirty="0" smtClean="0"/>
              <a:t>Ao se cessar a força, no entanto, o elemento deformado retorna ao seu formato inicial.</a:t>
            </a:r>
          </a:p>
          <a:p>
            <a:pPr lvl="1"/>
            <a:r>
              <a:rPr lang="pt-BR" dirty="0" smtClean="0"/>
              <a:t>Já um elemento de fluido ABCD confinado entre placas paralelas deforma-se para as formas </a:t>
            </a:r>
            <a:r>
              <a:rPr lang="pt-BR" dirty="0" err="1" smtClean="0"/>
              <a:t>ABC´D´</a:t>
            </a:r>
            <a:r>
              <a:rPr lang="pt-BR" dirty="0" smtClean="0"/>
              <a:t> e/ou </a:t>
            </a:r>
            <a:r>
              <a:rPr lang="pt-BR" dirty="0" err="1" smtClean="0"/>
              <a:t>ABC´</a:t>
            </a:r>
            <a:r>
              <a:rPr lang="pt-BR" dirty="0" smtClean="0"/>
              <a:t>´</a:t>
            </a:r>
            <a:r>
              <a:rPr lang="pt-BR" dirty="0" err="1" smtClean="0"/>
              <a:t>D´</a:t>
            </a:r>
            <a:r>
              <a:rPr lang="pt-BR" dirty="0" smtClean="0"/>
              <a:t>´ enquanto a força F atua sobre a placa superior.</a:t>
            </a:r>
          </a:p>
          <a:p>
            <a:pPr lvl="1"/>
            <a:r>
              <a:rPr lang="pt-BR" dirty="0" smtClean="0"/>
              <a:t>Nota-se, contudo, que não há um retorno à forma original do elemento de fluido ao se cessar a força.</a:t>
            </a:r>
          </a:p>
          <a:p>
            <a:pPr lvl="1"/>
            <a:r>
              <a:rPr lang="pt-BR" dirty="0" smtClean="0"/>
              <a:t>Observa-se, também, que muitas substâncias (como tintas, </a:t>
            </a:r>
            <a:r>
              <a:rPr lang="pt-BR" dirty="0" err="1" smtClean="0"/>
              <a:t>geis</a:t>
            </a:r>
            <a:r>
              <a:rPr lang="pt-BR" dirty="0" smtClean="0"/>
              <a:t>, piche, soluções poliméricas e substâncias biológicas) apresentam características intermediárias entre as de um sólido e um fluido clássicos, apresentando, portanto, uma classificação própria.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770B-5893-4A30-A119-D2B13CEB2086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1766</TotalTime>
  <Words>3881</Words>
  <Application>Microsoft Office PowerPoint</Application>
  <PresentationFormat>Apresentação na tela (4:3)</PresentationFormat>
  <Paragraphs>442</Paragraphs>
  <Slides>67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2</vt:i4>
      </vt:variant>
      <vt:variant>
        <vt:lpstr>Títulos de slides</vt:lpstr>
      </vt:variant>
      <vt:variant>
        <vt:i4>67</vt:i4>
      </vt:variant>
    </vt:vector>
  </HeadingPairs>
  <TitlesOfParts>
    <vt:vector size="70" baseType="lpstr">
      <vt:lpstr>Tema do Office</vt:lpstr>
      <vt:lpstr>Equação</vt:lpstr>
      <vt:lpstr>Microsoft Equation 3.0</vt:lpstr>
      <vt:lpstr>Capítulo 01: Introdução</vt:lpstr>
      <vt:lpstr>Mecânica dos Fluidos</vt:lpstr>
      <vt:lpstr>Mecânica dos Fluidos</vt:lpstr>
      <vt:lpstr>Mecânica dos Fluidos</vt:lpstr>
      <vt:lpstr>Mecânica dos Fluidos</vt:lpstr>
      <vt:lpstr>Unidades de Medida</vt:lpstr>
      <vt:lpstr>Sólidos, Líquidos e Gases</vt:lpstr>
      <vt:lpstr>Sólidos, Líquidos e Gases</vt:lpstr>
      <vt:lpstr>Sólidos, Líquidos e Gases</vt:lpstr>
      <vt:lpstr>Hipótese do continuum</vt:lpstr>
      <vt:lpstr>Hipótese do continuum</vt:lpstr>
      <vt:lpstr>Hipótese do continuum</vt:lpstr>
      <vt:lpstr>Fenômenos de Transporte</vt:lpstr>
      <vt:lpstr>Fenômenos de Transporte</vt:lpstr>
      <vt:lpstr>Fenômenos de Transporte</vt:lpstr>
      <vt:lpstr>Fenômenos de Transporte</vt:lpstr>
      <vt:lpstr>Fenômenos de Transporte</vt:lpstr>
      <vt:lpstr>Fenômenos de Transporte</vt:lpstr>
      <vt:lpstr>Fenômenos de Transporte</vt:lpstr>
      <vt:lpstr>Fenômenos de Transporte</vt:lpstr>
      <vt:lpstr>Fenômenos de Transporte</vt:lpstr>
      <vt:lpstr>Tensão Superficial</vt:lpstr>
      <vt:lpstr>Tensão Superficial</vt:lpstr>
      <vt:lpstr>Tensão Superficial</vt:lpstr>
      <vt:lpstr>Tensão Superficial</vt:lpstr>
      <vt:lpstr>Estática dos Fluidos</vt:lpstr>
      <vt:lpstr>Estática dos Fluidos</vt:lpstr>
      <vt:lpstr>Estática dos Fluidos</vt:lpstr>
      <vt:lpstr>Estática dos Fluidos</vt:lpstr>
      <vt:lpstr>Estática dos Fluidos</vt:lpstr>
      <vt:lpstr>Estática dos Fluidos</vt:lpstr>
      <vt:lpstr>Estática dos Fluidos</vt:lpstr>
      <vt:lpstr>Estática dos Fluidos</vt:lpstr>
      <vt:lpstr>Estática dos Fluidos</vt:lpstr>
      <vt:lpstr>Estática dos Fluidos</vt:lpstr>
      <vt:lpstr>Estática dos Fluidos</vt:lpstr>
      <vt:lpstr>Termodinâmica Clássica</vt:lpstr>
      <vt:lpstr>Termodinâmica Clássica</vt:lpstr>
      <vt:lpstr>Termodinâmica Clássica</vt:lpstr>
      <vt:lpstr>Termodinâmica Clássica</vt:lpstr>
      <vt:lpstr>Termodinâmica Clássica</vt:lpstr>
      <vt:lpstr>Termodinâmica Clássica</vt:lpstr>
      <vt:lpstr>Termodinâmica Clássica</vt:lpstr>
      <vt:lpstr>Termodinâmica Clássica</vt:lpstr>
      <vt:lpstr>Termodinâmica Clássica</vt:lpstr>
      <vt:lpstr>Termodinâmica Clássica</vt:lpstr>
      <vt:lpstr>Termodinâmica Clássica</vt:lpstr>
      <vt:lpstr>Termodinâmica Clássica</vt:lpstr>
      <vt:lpstr>Termodinâmica Clássica</vt:lpstr>
      <vt:lpstr>Termodinâmica Clássica</vt:lpstr>
      <vt:lpstr>Termodinâmica Clássica</vt:lpstr>
      <vt:lpstr>Gases Perfeitos</vt:lpstr>
      <vt:lpstr>Gases Perfeitos</vt:lpstr>
      <vt:lpstr>Gases Perfeitos</vt:lpstr>
      <vt:lpstr>Gases Perfeitos</vt:lpstr>
      <vt:lpstr>Gases Perfeitos</vt:lpstr>
      <vt:lpstr>Equilíbrio Estático de um Meio Compressível</vt:lpstr>
      <vt:lpstr>Equilíbrio Estático de um Meio Compressível</vt:lpstr>
      <vt:lpstr>Equilíbrio Estático de um Meio Compressível</vt:lpstr>
      <vt:lpstr>Equilíbrio Estático de um Meio Compressível</vt:lpstr>
      <vt:lpstr>Equilíbrio Estático de um Meio Compressível</vt:lpstr>
      <vt:lpstr>Equilíbrio Estático de um Meio Compressível</vt:lpstr>
      <vt:lpstr>Equilíbrio Estático de um Meio Compressível</vt:lpstr>
      <vt:lpstr>Equilíbrio Estático de um Meio Compressível</vt:lpstr>
      <vt:lpstr>Equilíbrio Estático de um Meio Compressível</vt:lpstr>
      <vt:lpstr>Equilíbrio Estático de um Meio Compressível</vt:lpstr>
      <vt:lpstr>Equilíbrio Estático de um Meio Compressível</vt:lpstr>
    </vt:vector>
  </TitlesOfParts>
  <Company>UFPR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Luciano Araki</dc:creator>
  <cp:lastModifiedBy>Luciano Araki</cp:lastModifiedBy>
  <cp:revision>166</cp:revision>
  <dcterms:created xsi:type="dcterms:W3CDTF">2017-11-29T17:56:34Z</dcterms:created>
  <dcterms:modified xsi:type="dcterms:W3CDTF">2018-03-05T20:57:19Z</dcterms:modified>
</cp:coreProperties>
</file>